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5" r:id="rId1"/>
  </p:sldMasterIdLst>
  <p:notesMasterIdLst>
    <p:notesMasterId r:id="rId21"/>
  </p:notesMasterIdLst>
  <p:sldIdLst>
    <p:sldId id="256" r:id="rId2"/>
    <p:sldId id="257" r:id="rId3"/>
    <p:sldId id="259" r:id="rId4"/>
    <p:sldId id="260" r:id="rId5"/>
    <p:sldId id="261" r:id="rId6"/>
    <p:sldId id="262" r:id="rId7"/>
    <p:sldId id="263" r:id="rId8"/>
    <p:sldId id="266" r:id="rId9"/>
    <p:sldId id="274" r:id="rId10"/>
    <p:sldId id="267" r:id="rId11"/>
    <p:sldId id="264" r:id="rId12"/>
    <p:sldId id="268" r:id="rId13"/>
    <p:sldId id="265" r:id="rId14"/>
    <p:sldId id="270" r:id="rId15"/>
    <p:sldId id="269" r:id="rId16"/>
    <p:sldId id="272" r:id="rId17"/>
    <p:sldId id="271" r:id="rId18"/>
    <p:sldId id="273" r:id="rId19"/>
    <p:sldId id="25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72776E-D894-4B8A-B1BB-ED878FC7988F}" v="83" dt="2021-03-11T21:09:48.361"/>
  </p1510:revLst>
</p1510:revInfo>
</file>

<file path=ppt/tableStyles.xml><?xml version="1.0" encoding="utf-8"?>
<a:tblStyleLst xmlns:a="http://schemas.openxmlformats.org/drawingml/2006/main" def="{5C22544A-7EE6-4342-B048-85BDC9FD1C3A}">
  <a:tblStyle styleId="{3B4B98B0-60AC-42C2-AFA5-B58CD77FA1E5}" styleName="Styl jasny 1 — Ak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81" d="100"/>
          <a:sy n="81" d="100"/>
        </p:scale>
        <p:origin x="1278" y="90"/>
      </p:cViewPr>
      <p:guideLst/>
    </p:cSldViewPr>
  </p:slideViewPr>
  <p:notesTextViewPr>
    <p:cViewPr>
      <p:scale>
        <a:sx n="3" d="2"/>
        <a:sy n="3" d="2"/>
      </p:scale>
      <p:origin x="0" y="0"/>
    </p:cViewPr>
  </p:notesTextViewPr>
  <p:notesViewPr>
    <p:cSldViewPr snapToGrid="0">
      <p:cViewPr varScale="1">
        <p:scale>
          <a:sx n="104" d="100"/>
          <a:sy n="104" d="100"/>
        </p:scale>
        <p:origin x="3966"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ieszka Mucha" userId="5dbf54e08fa133c2" providerId="LiveId" clId="{3DE7757D-36E1-4692-A0B8-9257AFAA8A92}"/>
    <pc:docChg chg="modSld">
      <pc:chgData name="Agnieszka Mucha" userId="5dbf54e08fa133c2" providerId="LiveId" clId="{3DE7757D-36E1-4692-A0B8-9257AFAA8A92}" dt="2021-03-12T16:28:11.973" v="1" actId="20577"/>
      <pc:docMkLst>
        <pc:docMk/>
      </pc:docMkLst>
      <pc:sldChg chg="modSp">
        <pc:chgData name="Agnieszka Mucha" userId="5dbf54e08fa133c2" providerId="LiveId" clId="{3DE7757D-36E1-4692-A0B8-9257AFAA8A92}" dt="2021-03-12T16:28:11.973" v="1" actId="20577"/>
        <pc:sldMkLst>
          <pc:docMk/>
          <pc:sldMk cId="3114875187" sldId="258"/>
        </pc:sldMkLst>
        <pc:spChg chg="mod">
          <ac:chgData name="Agnieszka Mucha" userId="5dbf54e08fa133c2" providerId="LiveId" clId="{3DE7757D-36E1-4692-A0B8-9257AFAA8A92}" dt="2021-03-12T16:28:11.973" v="1" actId="20577"/>
          <ac:spMkLst>
            <pc:docMk/>
            <pc:sldMk cId="3114875187" sldId="258"/>
            <ac:spMk id="4" creationId="{FE44E57A-AF39-4689-B926-682619C057D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F0702-729A-47E6-8B6B-DB7019F84C98}" type="datetimeFigureOut">
              <a:rPr lang="en-GB" smtClean="0"/>
              <a:t>12/03/2021</a:t>
            </a:fld>
            <a:endParaRPr lang="en-GB"/>
          </a:p>
        </p:txBody>
      </p:sp>
      <p:sp>
        <p:nvSpPr>
          <p:cNvPr id="4" name="Symbol zastępczy obrazu slajd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F0417-FE5A-434B-9819-DAACCAA40F2B}" type="slidenum">
              <a:rPr lang="en-GB" smtClean="0"/>
              <a:t>‹#›</a:t>
            </a:fld>
            <a:endParaRPr lang="en-GB"/>
          </a:p>
        </p:txBody>
      </p:sp>
    </p:spTree>
    <p:extLst>
      <p:ext uri="{BB962C8B-B14F-4D97-AF65-F5344CB8AC3E}">
        <p14:creationId xmlns:p14="http://schemas.microsoft.com/office/powerpoint/2010/main" val="1377318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In their model of high energy proton collisions, physicists from the IFJ PAN took into consideration two previously known phenomena. The first is connected with the fact that as the collision energy increases, the number of gluons formed inside protons increases too. It turns out that this process does not continue indefinitely. At a certain point, when the collision energy is great enough, there are so many gluons that they start to recombine with each other. A dynamic equilibrium is then created between the process of gluon production and their recombination. This effect is called saturation.</a:t>
            </a:r>
          </a:p>
          <a:p>
            <a:r>
              <a:rPr lang="en-US" dirty="0"/>
              <a:t>The second factor taken into account by the Cracow physicists was the </a:t>
            </a:r>
            <a:r>
              <a:rPr lang="en-US" dirty="0" err="1"/>
              <a:t>Sudakov</a:t>
            </a:r>
            <a:r>
              <a:rPr lang="en-US" dirty="0"/>
              <a:t> effect. This relates to situations in which the momentum of the difference of the momenta of generated jets is greater than the momentum of the partons initiating jet production. This seemingly contradictory result is in reality the result of quantum effects associated with the transfer of momentum between the partons involved in the collision. As a result, the probability of producing back-to-back jets is reduced and probability of production of jets at moderate azimuthal angle is enhanced.</a:t>
            </a:r>
          </a:p>
          <a:p>
            <a:endParaRPr lang="en-GB" dirty="0"/>
          </a:p>
        </p:txBody>
      </p:sp>
      <p:sp>
        <p:nvSpPr>
          <p:cNvPr id="4" name="Symbol zastępczy numeru slajdu 3"/>
          <p:cNvSpPr>
            <a:spLocks noGrp="1"/>
          </p:cNvSpPr>
          <p:nvPr>
            <p:ph type="sldNum" sz="quarter" idx="5"/>
          </p:nvPr>
        </p:nvSpPr>
        <p:spPr/>
        <p:txBody>
          <a:bodyPr/>
          <a:lstStyle/>
          <a:p>
            <a:fld id="{C99F0417-FE5A-434B-9819-DAACCAA40F2B}" type="slidenum">
              <a:rPr lang="en-GB" smtClean="0"/>
              <a:t>17</a:t>
            </a:fld>
            <a:endParaRPr lang="en-GB"/>
          </a:p>
        </p:txBody>
      </p:sp>
    </p:spTree>
    <p:extLst>
      <p:ext uri="{BB962C8B-B14F-4D97-AF65-F5344CB8AC3E}">
        <p14:creationId xmlns:p14="http://schemas.microsoft.com/office/powerpoint/2010/main" val="4279674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pl-PL"/>
              <a:t>Kliknij, aby edytować styl</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CFCFB06C-46C3-4D17-8BEB-9F8B673624EB}" type="datetime1">
              <a:rPr lang="en-US" smtClean="0"/>
              <a:t>3/12/2021</a:t>
            </a:fld>
            <a:endParaRPr lang="en-US" dirty="0"/>
          </a:p>
        </p:txBody>
      </p:sp>
      <p:sp>
        <p:nvSpPr>
          <p:cNvPr id="5" name="Footer Placeholder 4"/>
          <p:cNvSpPr>
            <a:spLocks noGrp="1"/>
          </p:cNvSpPr>
          <p:nvPr>
            <p:ph type="ftr" sz="quarter" idx="11"/>
          </p:nvPr>
        </p:nvSpPr>
        <p:spPr/>
        <p:txBody>
          <a:bodyPr/>
          <a:lstStyle/>
          <a:p>
            <a:r>
              <a:rPr lang="pl-PL"/>
              <a:t>A.Obłąkowska-Mucha        WFIIS AGH UST Kraków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4720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pl-PL"/>
              <a:t>Kliknij, aby edytować styl</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Date Placeholder 4"/>
          <p:cNvSpPr>
            <a:spLocks noGrp="1"/>
          </p:cNvSpPr>
          <p:nvPr>
            <p:ph type="dt" sz="half" idx="10"/>
          </p:nvPr>
        </p:nvSpPr>
        <p:spPr/>
        <p:txBody>
          <a:bodyPr/>
          <a:lstStyle/>
          <a:p>
            <a:fld id="{6072CD26-7B68-419B-8C0E-30036619FF52}" type="datetime1">
              <a:rPr lang="en-US" smtClean="0"/>
              <a:t>3/12/2021</a:t>
            </a:fld>
            <a:endParaRPr lang="en-US" dirty="0"/>
          </a:p>
        </p:txBody>
      </p:sp>
      <p:sp>
        <p:nvSpPr>
          <p:cNvPr id="6" name="Footer Placeholder 5"/>
          <p:cNvSpPr>
            <a:spLocks noGrp="1"/>
          </p:cNvSpPr>
          <p:nvPr>
            <p:ph type="ftr" sz="quarter" idx="11"/>
          </p:nvPr>
        </p:nvSpPr>
        <p:spPr/>
        <p:txBody>
          <a:bodyPr/>
          <a:lstStyle/>
          <a:p>
            <a:r>
              <a:rPr lang="pl-PL"/>
              <a:t>A.Obłąkowska-Mucha        WFIIS AGH UST Kraków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2360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ytuł i podpis">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pl-PL"/>
              <a:t>Kliknij, aby edytować styl</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Date Placeholder 4"/>
          <p:cNvSpPr>
            <a:spLocks noGrp="1"/>
          </p:cNvSpPr>
          <p:nvPr>
            <p:ph type="dt" sz="half" idx="10"/>
          </p:nvPr>
        </p:nvSpPr>
        <p:spPr/>
        <p:txBody>
          <a:bodyPr/>
          <a:lstStyle/>
          <a:p>
            <a:fld id="{B8083E54-D3B2-4C7C-BCB3-800F3DB3B787}" type="datetime1">
              <a:rPr lang="en-US" smtClean="0"/>
              <a:t>3/12/2021</a:t>
            </a:fld>
            <a:endParaRPr lang="en-US" dirty="0"/>
          </a:p>
        </p:txBody>
      </p:sp>
      <p:sp>
        <p:nvSpPr>
          <p:cNvPr id="6" name="Footer Placeholder 5"/>
          <p:cNvSpPr>
            <a:spLocks noGrp="1"/>
          </p:cNvSpPr>
          <p:nvPr>
            <p:ph type="ftr" sz="quarter" idx="11"/>
          </p:nvPr>
        </p:nvSpPr>
        <p:spPr/>
        <p:txBody>
          <a:bodyPr/>
          <a:lstStyle/>
          <a:p>
            <a:r>
              <a:rPr lang="pl-PL"/>
              <a:t>A.Obłąkowska-Mucha        WFIIS AGH UST Kraków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1683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ferta z podpisem">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pl-PL"/>
              <a:t>Kliknij, aby edytować styl</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Date Placeholder 4"/>
          <p:cNvSpPr>
            <a:spLocks noGrp="1"/>
          </p:cNvSpPr>
          <p:nvPr>
            <p:ph type="dt" sz="half" idx="10"/>
          </p:nvPr>
        </p:nvSpPr>
        <p:spPr/>
        <p:txBody>
          <a:bodyPr/>
          <a:lstStyle/>
          <a:p>
            <a:fld id="{2A3D7068-0FF6-41C6-B48D-4BED98CB247C}" type="datetime1">
              <a:rPr lang="en-US" smtClean="0"/>
              <a:t>3/12/2021</a:t>
            </a:fld>
            <a:endParaRPr lang="en-US" dirty="0"/>
          </a:p>
        </p:txBody>
      </p:sp>
      <p:sp>
        <p:nvSpPr>
          <p:cNvPr id="6" name="Footer Placeholder 5"/>
          <p:cNvSpPr>
            <a:spLocks noGrp="1"/>
          </p:cNvSpPr>
          <p:nvPr>
            <p:ph type="ftr" sz="quarter" idx="11"/>
          </p:nvPr>
        </p:nvSpPr>
        <p:spPr/>
        <p:txBody>
          <a:bodyPr/>
          <a:lstStyle/>
          <a:p>
            <a:r>
              <a:rPr lang="pl-PL"/>
              <a:t>A.Obłąkowska-Mucha        WFIIS AGH UST Kraków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186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a nazwy">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pl-PL"/>
              <a:t>Kliknij, aby edytować styl</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Date Placeholder 4"/>
          <p:cNvSpPr>
            <a:spLocks noGrp="1"/>
          </p:cNvSpPr>
          <p:nvPr>
            <p:ph type="dt" sz="half" idx="10"/>
          </p:nvPr>
        </p:nvSpPr>
        <p:spPr/>
        <p:txBody>
          <a:bodyPr/>
          <a:lstStyle/>
          <a:p>
            <a:fld id="{3FF1F3DA-EF77-44C9-9FF3-FBA087ADB381}" type="datetime1">
              <a:rPr lang="en-US" smtClean="0"/>
              <a:t>3/12/2021</a:t>
            </a:fld>
            <a:endParaRPr lang="en-US" dirty="0"/>
          </a:p>
        </p:txBody>
      </p:sp>
      <p:sp>
        <p:nvSpPr>
          <p:cNvPr id="6" name="Footer Placeholder 5"/>
          <p:cNvSpPr>
            <a:spLocks noGrp="1"/>
          </p:cNvSpPr>
          <p:nvPr>
            <p:ph type="ftr" sz="quarter" idx="11"/>
          </p:nvPr>
        </p:nvSpPr>
        <p:spPr/>
        <p:txBody>
          <a:bodyPr/>
          <a:lstStyle/>
          <a:p>
            <a:r>
              <a:rPr lang="pl-PL"/>
              <a:t>A.Obłąkowska-Mucha        WFIIS AGH UST Kraków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9840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pl-PL"/>
              <a:t>Kliknij, aby edytować styl</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3" name="Date Placeholder 2"/>
          <p:cNvSpPr>
            <a:spLocks noGrp="1"/>
          </p:cNvSpPr>
          <p:nvPr>
            <p:ph type="dt" sz="half" idx="10"/>
          </p:nvPr>
        </p:nvSpPr>
        <p:spPr/>
        <p:txBody>
          <a:bodyPr/>
          <a:lstStyle/>
          <a:p>
            <a:fld id="{9B05B8BB-D375-4CDB-AC0F-CC7F7ED66410}" type="datetime1">
              <a:rPr lang="en-US" smtClean="0"/>
              <a:t>3/12/2021</a:t>
            </a:fld>
            <a:endParaRPr lang="en-US" dirty="0"/>
          </a:p>
        </p:txBody>
      </p:sp>
      <p:sp>
        <p:nvSpPr>
          <p:cNvPr id="4" name="Footer Placeholder 3"/>
          <p:cNvSpPr>
            <a:spLocks noGrp="1"/>
          </p:cNvSpPr>
          <p:nvPr>
            <p:ph type="ftr" sz="quarter" idx="11"/>
          </p:nvPr>
        </p:nvSpPr>
        <p:spPr/>
        <p:txBody>
          <a:bodyPr/>
          <a:lstStyle/>
          <a:p>
            <a:r>
              <a:rPr lang="pl-PL"/>
              <a:t>A.Obłąkowska-Mucha        WFIIS AGH UST Kraków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6496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pl-PL"/>
              <a:t>Kliknij, aby edytować styl</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3" name="Date Placeholder 2"/>
          <p:cNvSpPr>
            <a:spLocks noGrp="1"/>
          </p:cNvSpPr>
          <p:nvPr>
            <p:ph type="dt" sz="half" idx="10"/>
          </p:nvPr>
        </p:nvSpPr>
        <p:spPr/>
        <p:txBody>
          <a:bodyPr/>
          <a:lstStyle/>
          <a:p>
            <a:fld id="{9221EEAB-5732-4011-A1CD-62392559E523}" type="datetime1">
              <a:rPr lang="en-US" smtClean="0"/>
              <a:t>3/12/2021</a:t>
            </a:fld>
            <a:endParaRPr lang="en-US" dirty="0"/>
          </a:p>
        </p:txBody>
      </p:sp>
      <p:sp>
        <p:nvSpPr>
          <p:cNvPr id="4" name="Footer Placeholder 3"/>
          <p:cNvSpPr>
            <a:spLocks noGrp="1"/>
          </p:cNvSpPr>
          <p:nvPr>
            <p:ph type="ftr" sz="quarter" idx="11"/>
          </p:nvPr>
        </p:nvSpPr>
        <p:spPr/>
        <p:txBody>
          <a:bodyPr/>
          <a:lstStyle/>
          <a:p>
            <a:r>
              <a:rPr lang="pl-PL"/>
              <a:t>A.Obłąkowska-Mucha        WFIIS AGH UST Kraków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526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pl-PL"/>
              <a:t>Kliknij, aby edytować styl</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9399AF06-D34B-4837-AD12-06DB832C322A}" type="datetime1">
              <a:rPr lang="en-US" smtClean="0"/>
              <a:t>3/12/2021</a:t>
            </a:fld>
            <a:endParaRPr lang="en-US" dirty="0"/>
          </a:p>
        </p:txBody>
      </p:sp>
      <p:sp>
        <p:nvSpPr>
          <p:cNvPr id="5" name="Footer Placeholder 4"/>
          <p:cNvSpPr>
            <a:spLocks noGrp="1"/>
          </p:cNvSpPr>
          <p:nvPr>
            <p:ph type="ftr" sz="quarter" idx="11"/>
          </p:nvPr>
        </p:nvSpPr>
        <p:spPr/>
        <p:txBody>
          <a:bodyPr/>
          <a:lstStyle/>
          <a:p>
            <a:r>
              <a:rPr lang="pl-PL"/>
              <a:t>A.Obłąkowska-Mucha        WFIIS AGH UST Kraków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2862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pl-PL"/>
              <a:t>Kliknij, aby edytować styl</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C0444848-848D-488D-AF73-BEC3E0325EF3}" type="datetime1">
              <a:rPr lang="en-US" smtClean="0"/>
              <a:t>3/12/2021</a:t>
            </a:fld>
            <a:endParaRPr lang="en-US" dirty="0"/>
          </a:p>
        </p:txBody>
      </p:sp>
      <p:sp>
        <p:nvSpPr>
          <p:cNvPr id="5" name="Footer Placeholder 4"/>
          <p:cNvSpPr>
            <a:spLocks noGrp="1"/>
          </p:cNvSpPr>
          <p:nvPr>
            <p:ph type="ftr" sz="quarter" idx="11"/>
          </p:nvPr>
        </p:nvSpPr>
        <p:spPr/>
        <p:txBody>
          <a:bodyPr/>
          <a:lstStyle/>
          <a:p>
            <a:r>
              <a:rPr lang="pl-PL"/>
              <a:t>A.Obłąkowska-Mucha        WFIIS AGH UST Kraków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23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pl-PL"/>
              <a:t>Kliknij, aby edytować styl</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7090BE77-B921-4822-A86C-139C058C9904}" type="datetime1">
              <a:rPr lang="en-US" smtClean="0"/>
              <a:t>3/12/2021</a:t>
            </a:fld>
            <a:endParaRPr lang="en-US" dirty="0"/>
          </a:p>
        </p:txBody>
      </p:sp>
      <p:sp>
        <p:nvSpPr>
          <p:cNvPr id="5" name="Footer Placeholder 4"/>
          <p:cNvSpPr>
            <a:spLocks noGrp="1"/>
          </p:cNvSpPr>
          <p:nvPr>
            <p:ph type="ftr" sz="quarter" idx="11"/>
          </p:nvPr>
        </p:nvSpPr>
        <p:spPr/>
        <p:txBody>
          <a:bodyPr/>
          <a:lstStyle/>
          <a:p>
            <a:r>
              <a:rPr lang="pl-PL"/>
              <a:t>A.Obłąkowska-Mucha        WFIIS AGH UST Kraków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0631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pl-PL"/>
              <a:t>Kliknij, aby edytować styl</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CFE1F728-FF3A-4928-95EA-40EB389F01B0}" type="datetime1">
              <a:rPr lang="en-US" smtClean="0"/>
              <a:t>3/12/2021</a:t>
            </a:fld>
            <a:endParaRPr lang="en-US" dirty="0"/>
          </a:p>
        </p:txBody>
      </p:sp>
      <p:sp>
        <p:nvSpPr>
          <p:cNvPr id="5" name="Footer Placeholder 4"/>
          <p:cNvSpPr>
            <a:spLocks noGrp="1"/>
          </p:cNvSpPr>
          <p:nvPr>
            <p:ph type="ftr" sz="quarter" idx="11"/>
          </p:nvPr>
        </p:nvSpPr>
        <p:spPr/>
        <p:txBody>
          <a:bodyPr/>
          <a:lstStyle/>
          <a:p>
            <a:r>
              <a:rPr lang="pl-PL"/>
              <a:t>A.Obłąkowska-Mucha        WFIIS AGH UST Kraków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605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pl-PL"/>
              <a:t>Kliknij, aby edytować styl</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4DB0A80B-17F6-45AD-A0A5-505159DEB8D7}" type="datetime1">
              <a:rPr lang="en-US" smtClean="0"/>
              <a:t>3/12/2021</a:t>
            </a:fld>
            <a:endParaRPr lang="en-US" dirty="0"/>
          </a:p>
        </p:txBody>
      </p:sp>
      <p:sp>
        <p:nvSpPr>
          <p:cNvPr id="6" name="Footer Placeholder 5"/>
          <p:cNvSpPr>
            <a:spLocks noGrp="1"/>
          </p:cNvSpPr>
          <p:nvPr>
            <p:ph type="ftr" sz="quarter" idx="11"/>
          </p:nvPr>
        </p:nvSpPr>
        <p:spPr/>
        <p:txBody>
          <a:bodyPr/>
          <a:lstStyle/>
          <a:p>
            <a:r>
              <a:rPr lang="pl-PL"/>
              <a:t>A.Obłąkowska-Mucha        WFIIS AGH UST Kraków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2760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pl-PL"/>
              <a:t>Kliknij, aby edytować styl</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12" name="Content Placeholder 3"/>
          <p:cNvSpPr>
            <a:spLocks noGrp="1"/>
          </p:cNvSpPr>
          <p:nvPr>
            <p:ph sz="quarter" idx="13"/>
          </p:nvPr>
        </p:nvSpPr>
        <p:spPr>
          <a:xfrm>
            <a:off x="685331" y="3051013"/>
            <a:ext cx="3829520" cy="2740187"/>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13" name="Content Placeholder 5"/>
          <p:cNvSpPr>
            <a:spLocks noGrp="1"/>
          </p:cNvSpPr>
          <p:nvPr>
            <p:ph sz="quarter" idx="14"/>
          </p:nvPr>
        </p:nvSpPr>
        <p:spPr>
          <a:xfrm>
            <a:off x="4629150" y="3051013"/>
            <a:ext cx="3829051" cy="2740187"/>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833CB7B4-8853-4242-B59F-2741C4FDF293}" type="datetime1">
              <a:rPr lang="en-US" smtClean="0"/>
              <a:t>3/12/2021</a:t>
            </a:fld>
            <a:endParaRPr lang="en-US" dirty="0"/>
          </a:p>
        </p:txBody>
      </p:sp>
      <p:sp>
        <p:nvSpPr>
          <p:cNvPr id="8" name="Footer Placeholder 7"/>
          <p:cNvSpPr>
            <a:spLocks noGrp="1"/>
          </p:cNvSpPr>
          <p:nvPr>
            <p:ph type="ftr" sz="quarter" idx="11"/>
          </p:nvPr>
        </p:nvSpPr>
        <p:spPr/>
        <p:txBody>
          <a:bodyPr/>
          <a:lstStyle/>
          <a:p>
            <a:r>
              <a:rPr lang="pl-PL"/>
              <a:t>A.Obłąkowska-Mucha        WFIIS AGH UST Kraków</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850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16ACFA58-60E9-4A89-A8BF-306AAEAB3372}" type="datetime1">
              <a:rPr lang="en-US" smtClean="0"/>
              <a:t>3/12/2021</a:t>
            </a:fld>
            <a:endParaRPr lang="en-US" dirty="0"/>
          </a:p>
        </p:txBody>
      </p:sp>
      <p:sp>
        <p:nvSpPr>
          <p:cNvPr id="4" name="Footer Placeholder 3"/>
          <p:cNvSpPr>
            <a:spLocks noGrp="1"/>
          </p:cNvSpPr>
          <p:nvPr>
            <p:ph type="ftr" sz="quarter" idx="11"/>
          </p:nvPr>
        </p:nvSpPr>
        <p:spPr/>
        <p:txBody>
          <a:bodyPr/>
          <a:lstStyle/>
          <a:p>
            <a:r>
              <a:rPr lang="pl-PL"/>
              <a:t>A.Obłąkowska-Mucha        WFIIS AGH UST Kraków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8979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C2C21DDF-89F0-4F5F-8289-CE43757CEE7F}" type="datetime1">
              <a:rPr lang="en-US" smtClean="0"/>
              <a:t>3/12/2021</a:t>
            </a:fld>
            <a:endParaRPr lang="en-US" dirty="0"/>
          </a:p>
        </p:txBody>
      </p:sp>
      <p:sp>
        <p:nvSpPr>
          <p:cNvPr id="3" name="Footer Placeholder 2"/>
          <p:cNvSpPr>
            <a:spLocks noGrp="1"/>
          </p:cNvSpPr>
          <p:nvPr>
            <p:ph type="ftr" sz="quarter" idx="11"/>
          </p:nvPr>
        </p:nvSpPr>
        <p:spPr/>
        <p:txBody>
          <a:bodyPr/>
          <a:lstStyle/>
          <a:p>
            <a:r>
              <a:rPr lang="pl-PL"/>
              <a:t>A.Obłąkowska-Mucha        WFIIS AGH UST Kraków</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581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pl-PL"/>
              <a:t>Kliknij, aby edytować styl</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Date Placeholder 4"/>
          <p:cNvSpPr>
            <a:spLocks noGrp="1"/>
          </p:cNvSpPr>
          <p:nvPr>
            <p:ph type="dt" sz="half" idx="10"/>
          </p:nvPr>
        </p:nvSpPr>
        <p:spPr/>
        <p:txBody>
          <a:bodyPr/>
          <a:lstStyle/>
          <a:p>
            <a:fld id="{80AC2AD8-EAB7-4ABC-9DEB-E373CDF0F429}" type="datetime1">
              <a:rPr lang="en-US" smtClean="0"/>
              <a:t>3/12/2021</a:t>
            </a:fld>
            <a:endParaRPr lang="en-US" dirty="0"/>
          </a:p>
        </p:txBody>
      </p:sp>
      <p:sp>
        <p:nvSpPr>
          <p:cNvPr id="6" name="Footer Placeholder 5"/>
          <p:cNvSpPr>
            <a:spLocks noGrp="1"/>
          </p:cNvSpPr>
          <p:nvPr>
            <p:ph type="ftr" sz="quarter" idx="11"/>
          </p:nvPr>
        </p:nvSpPr>
        <p:spPr/>
        <p:txBody>
          <a:bodyPr/>
          <a:lstStyle/>
          <a:p>
            <a:r>
              <a:rPr lang="pl-PL"/>
              <a:t>A.Obłąkowska-Mucha        WFIIS AGH UST Kraków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0114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pl-PL"/>
              <a:t>Kliknij, aby edytować styl</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Date Placeholder 4"/>
          <p:cNvSpPr>
            <a:spLocks noGrp="1"/>
          </p:cNvSpPr>
          <p:nvPr>
            <p:ph type="dt" sz="half" idx="10"/>
          </p:nvPr>
        </p:nvSpPr>
        <p:spPr/>
        <p:txBody>
          <a:bodyPr/>
          <a:lstStyle/>
          <a:p>
            <a:fld id="{EF0BD9DC-1E6D-4B14-B5BA-9F12F841EEE4}" type="datetime1">
              <a:rPr lang="en-US" smtClean="0"/>
              <a:t>3/12/2021</a:t>
            </a:fld>
            <a:endParaRPr lang="en-US" dirty="0"/>
          </a:p>
        </p:txBody>
      </p:sp>
      <p:sp>
        <p:nvSpPr>
          <p:cNvPr id="6" name="Footer Placeholder 5"/>
          <p:cNvSpPr>
            <a:spLocks noGrp="1"/>
          </p:cNvSpPr>
          <p:nvPr>
            <p:ph type="ftr" sz="quarter" idx="11"/>
          </p:nvPr>
        </p:nvSpPr>
        <p:spPr/>
        <p:txBody>
          <a:bodyPr/>
          <a:lstStyle/>
          <a:p>
            <a:r>
              <a:rPr lang="pl-PL"/>
              <a:t>A.Obłąkowska-Mucha        WFIIS AGH UST Kraków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9476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574FFBC8-BB2C-45DE-A0BF-7104E8B1CECB}" type="datetime1">
              <a:rPr lang="en-US" smtClean="0"/>
              <a:t>3/12/2021</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r>
              <a:rPr lang="pl-PL"/>
              <a:t>A.Obłąkowska-Mucha        WFIIS AGH UST Kraków</a:t>
            </a:r>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641342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1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gif"/><Relationship Id="rId4" Type="http://schemas.openxmlformats.org/officeDocument/2006/relationships/image" Target="../media/image540.png"/></Relationships>
</file>

<file path=ppt/slides/_rels/slide14.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8.png"/><Relationship Id="rId7" Type="http://schemas.openxmlformats.org/officeDocument/2006/relationships/image" Target="../media/image590.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7.png"/><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1.gif"/><Relationship Id="rId11" Type="http://schemas.openxmlformats.org/officeDocument/2006/relationships/image" Target="../media/image63.png"/><Relationship Id="rId5" Type="http://schemas.openxmlformats.org/officeDocument/2006/relationships/image" Target="../media/image60.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9.png"/><Relationship Id="rId9" Type="http://schemas.openxmlformats.org/officeDocument/2006/relationships/image" Target="../media/image61.pn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73.gif"/><Relationship Id="rId7"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png"/><Relationship Id="rId2" Type="http://schemas.openxmlformats.org/officeDocument/2006/relationships/image" Target="../media/image700.png"/><Relationship Id="rId1" Type="http://schemas.openxmlformats.org/officeDocument/2006/relationships/slideLayout" Target="../slideLayouts/slideLayout7.xml"/><Relationship Id="rId6" Type="http://schemas.openxmlformats.org/officeDocument/2006/relationships/image" Target="../media/image740.png"/><Relationship Id="rId5" Type="http://schemas.openxmlformats.org/officeDocument/2006/relationships/image" Target="../media/image73.png"/><Relationship Id="rId4" Type="http://schemas.openxmlformats.org/officeDocument/2006/relationships/image" Target="../media/image720.png"/></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78.jpg"/><Relationship Id="rId4" Type="http://schemas.openxmlformats.org/officeDocument/2006/relationships/image" Target="../media/image77.jpg"/><Relationship Id="rId9" Type="http://schemas.openxmlformats.org/officeDocument/2006/relationships/image" Target="../media/image82.png"/></Relationships>
</file>

<file path=ppt/slides/_rels/slide18.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1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7" Type="http://schemas.openxmlformats.org/officeDocument/2006/relationships/image" Target="../media/image36.png"/><Relationship Id="rId12"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12.jpeg"/><Relationship Id="rId10"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580.png"/></Relationships>
</file>

<file path=ppt/slides/_rels/slide8.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0608E4-D385-4C82-9518-CC3DB4F6C5EA}"/>
              </a:ext>
            </a:extLst>
          </p:cNvPr>
          <p:cNvSpPr>
            <a:spLocks noGrp="1"/>
          </p:cNvSpPr>
          <p:nvPr>
            <p:ph type="ctrTitle"/>
          </p:nvPr>
        </p:nvSpPr>
        <p:spPr>
          <a:xfrm>
            <a:off x="1529644" y="850564"/>
            <a:ext cx="6517482" cy="2509213"/>
          </a:xfrm>
        </p:spPr>
        <p:txBody>
          <a:bodyPr>
            <a:normAutofit/>
          </a:bodyPr>
          <a:lstStyle/>
          <a:p>
            <a:r>
              <a:rPr lang="pl-PL" sz="4000" dirty="0">
                <a:solidFill>
                  <a:srgbClr val="990000"/>
                </a:solidFill>
              </a:rPr>
              <a:t>Cząstki elementarne i oddziaływania</a:t>
            </a:r>
            <a:endParaRPr lang="en-GB" sz="4000" dirty="0">
              <a:solidFill>
                <a:srgbClr val="990000"/>
              </a:solidFill>
            </a:endParaRPr>
          </a:p>
        </p:txBody>
      </p:sp>
      <p:sp>
        <p:nvSpPr>
          <p:cNvPr id="3" name="Podtytuł 2">
            <a:extLst>
              <a:ext uri="{FF2B5EF4-FFF2-40B4-BE49-F238E27FC236}">
                <a16:creationId xmlns:a16="http://schemas.microsoft.com/office/drawing/2014/main" id="{511DE740-5034-4448-BE99-6219783E3EB8}"/>
              </a:ext>
            </a:extLst>
          </p:cNvPr>
          <p:cNvSpPr>
            <a:spLocks noGrp="1"/>
          </p:cNvSpPr>
          <p:nvPr>
            <p:ph type="subTitle" idx="1"/>
          </p:nvPr>
        </p:nvSpPr>
        <p:spPr>
          <a:xfrm>
            <a:off x="1224793" y="3498223"/>
            <a:ext cx="6689710" cy="998276"/>
          </a:xfrm>
        </p:spPr>
        <p:txBody>
          <a:bodyPr>
            <a:normAutofit/>
          </a:bodyPr>
          <a:lstStyle/>
          <a:p>
            <a:r>
              <a:rPr lang="pl-PL" dirty="0">
                <a:solidFill>
                  <a:schemeClr val="accent6">
                    <a:lumMod val="50000"/>
                  </a:schemeClr>
                </a:solidFill>
              </a:rPr>
              <a:t>II Relatywistka, zderzenia, rozpady</a:t>
            </a:r>
            <a:br>
              <a:rPr lang="pl-PL" dirty="0">
                <a:solidFill>
                  <a:schemeClr val="accent6">
                    <a:lumMod val="50000"/>
                  </a:schemeClr>
                </a:solidFill>
              </a:rPr>
            </a:br>
            <a:r>
              <a:rPr lang="pl-PL" dirty="0">
                <a:solidFill>
                  <a:schemeClr val="accent6">
                    <a:lumMod val="50000"/>
                  </a:schemeClr>
                </a:solidFill>
              </a:rPr>
              <a:t>świetlność akceleratora</a:t>
            </a:r>
          </a:p>
          <a:p>
            <a:endParaRPr lang="en-GB" dirty="0">
              <a:solidFill>
                <a:schemeClr val="accent6">
                  <a:lumMod val="50000"/>
                </a:schemeClr>
              </a:solidFill>
            </a:endParaRPr>
          </a:p>
        </p:txBody>
      </p:sp>
      <p:sp>
        <p:nvSpPr>
          <p:cNvPr id="5" name="Rectangle 13">
            <a:extLst>
              <a:ext uri="{FF2B5EF4-FFF2-40B4-BE49-F238E27FC236}">
                <a16:creationId xmlns:a16="http://schemas.microsoft.com/office/drawing/2014/main" id="{CCF06920-99F6-4757-B6F0-7531535686BD}"/>
              </a:ext>
            </a:extLst>
          </p:cNvPr>
          <p:cNvSpPr>
            <a:spLocks noChangeArrowheads="1"/>
          </p:cNvSpPr>
          <p:nvPr/>
        </p:nvSpPr>
        <p:spPr bwMode="auto">
          <a:xfrm>
            <a:off x="685667" y="4820958"/>
            <a:ext cx="3321294" cy="37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3000"/>
              </a:lnSpc>
              <a:buClr>
                <a:srgbClr val="000000"/>
              </a:buClr>
              <a:buSzPct val="100000"/>
              <a:buFont typeface="Times New Roman" panose="02020603050405020304" pitchFamily="18" charset="0"/>
              <a:buNone/>
            </a:pPr>
            <a:r>
              <a:rPr lang="pl-PL" altLang="pl-PL" sz="2000" dirty="0">
                <a:solidFill>
                  <a:srgbClr val="254061"/>
                </a:solidFill>
                <a:latin typeface="Calibri" panose="020F0502020204030204" pitchFamily="34" charset="0"/>
              </a:rPr>
              <a:t>Agnieszka </a:t>
            </a:r>
            <a:r>
              <a:rPr lang="pl-PL" altLang="pl-PL" sz="2000" dirty="0" err="1">
                <a:solidFill>
                  <a:srgbClr val="254061"/>
                </a:solidFill>
                <a:latin typeface="Calibri" panose="020F0502020204030204" pitchFamily="34" charset="0"/>
              </a:rPr>
              <a:t>Obłąkowska</a:t>
            </a:r>
            <a:r>
              <a:rPr lang="pl-PL" altLang="pl-PL" sz="2000" dirty="0">
                <a:solidFill>
                  <a:srgbClr val="254061"/>
                </a:solidFill>
                <a:latin typeface="Calibri" panose="020F0502020204030204" pitchFamily="34" charset="0"/>
              </a:rPr>
              <a:t>-Mucha</a:t>
            </a:r>
          </a:p>
        </p:txBody>
      </p:sp>
      <p:sp>
        <p:nvSpPr>
          <p:cNvPr id="6" name="Rectangle 2">
            <a:extLst>
              <a:ext uri="{FF2B5EF4-FFF2-40B4-BE49-F238E27FC236}">
                <a16:creationId xmlns:a16="http://schemas.microsoft.com/office/drawing/2014/main" id="{59D2A742-C0CD-4179-B903-8B554A62EB72}"/>
              </a:ext>
            </a:extLst>
          </p:cNvPr>
          <p:cNvSpPr>
            <a:spLocks noChangeArrowheads="1"/>
          </p:cNvSpPr>
          <p:nvPr/>
        </p:nvSpPr>
        <p:spPr bwMode="auto">
          <a:xfrm>
            <a:off x="465607" y="5199523"/>
            <a:ext cx="3541354" cy="55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hangingPunct="0">
              <a:lnSpc>
                <a:spcPct val="93000"/>
              </a:lnSpc>
              <a:buClr>
                <a:srgbClr val="000000"/>
              </a:buClr>
              <a:buSzPct val="100000"/>
              <a:buFont typeface="Times New Roman" panose="02020603050405020304" pitchFamily="18" charset="0"/>
              <a:buNone/>
            </a:pPr>
            <a:r>
              <a:rPr lang="pl-PL" altLang="pl-PL" sz="1600" dirty="0">
                <a:solidFill>
                  <a:srgbClr val="990000"/>
                </a:solidFill>
              </a:rPr>
              <a:t>http://home.agh.edu.pl/~amucha/</a:t>
            </a:r>
          </a:p>
          <a:p>
            <a:pPr algn="r" hangingPunct="0">
              <a:lnSpc>
                <a:spcPct val="93000"/>
              </a:lnSpc>
              <a:buClr>
                <a:srgbClr val="000000"/>
              </a:buClr>
              <a:buSzPct val="100000"/>
              <a:buFont typeface="Times New Roman" panose="02020603050405020304" pitchFamily="18" charset="0"/>
              <a:buNone/>
            </a:pPr>
            <a:r>
              <a:rPr lang="pl-PL" altLang="pl-PL" sz="1600" dirty="0">
                <a:solidFill>
                  <a:srgbClr val="990000"/>
                </a:solidFill>
              </a:rPr>
              <a:t>Katedra Oddziaływań i Detekcji Cząstek</a:t>
            </a:r>
          </a:p>
        </p:txBody>
      </p:sp>
    </p:spTree>
    <p:extLst>
      <p:ext uri="{BB962C8B-B14F-4D97-AF65-F5344CB8AC3E}">
        <p14:creationId xmlns:p14="http://schemas.microsoft.com/office/powerpoint/2010/main" val="4108069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Produkcja cząstek</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10</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p:sp>
        <p:nvSpPr>
          <p:cNvPr id="7" name="Prostokąt 6">
            <a:extLst>
              <a:ext uri="{FF2B5EF4-FFF2-40B4-BE49-F238E27FC236}">
                <a16:creationId xmlns:a16="http://schemas.microsoft.com/office/drawing/2014/main" id="{F9E07912-66ED-4D0A-B85E-4DBF356EF460}"/>
              </a:ext>
            </a:extLst>
          </p:cNvPr>
          <p:cNvSpPr/>
          <p:nvPr/>
        </p:nvSpPr>
        <p:spPr>
          <a:xfrm>
            <a:off x="827940" y="1217895"/>
            <a:ext cx="8243697" cy="3323987"/>
          </a:xfrm>
          <a:prstGeom prst="rect">
            <a:avLst/>
          </a:prstGeom>
        </p:spPr>
        <p:txBody>
          <a:bodyPr wrap="square">
            <a:spAutoFit/>
          </a:bodyPr>
          <a:lstStyle/>
          <a:p>
            <a:pPr marL="285750" indent="-285750">
              <a:spcBef>
                <a:spcPts val="600"/>
              </a:spcBef>
              <a:spcAft>
                <a:spcPts val="600"/>
              </a:spcAft>
              <a:buClr>
                <a:srgbClr val="000000"/>
              </a:buClr>
              <a:buSzPct val="100000"/>
              <a:buFont typeface="Arial" panose="020B0604020202020204" pitchFamily="34" charset="0"/>
              <a:buChar char="•"/>
            </a:pPr>
            <a:r>
              <a:rPr lang="pl-PL" altLang="pl-PL" sz="1600" dirty="0">
                <a:latin typeface="Times New Roman" panose="02020603050405020304" pitchFamily="18" charset="0"/>
                <a:cs typeface="Times New Roman" panose="02020603050405020304" pitchFamily="18" charset="0"/>
              </a:rPr>
              <a:t>W eksperymentach chodzi przeważnie o produkcję nowych, ciężkich obiektów.</a:t>
            </a:r>
          </a:p>
          <a:p>
            <a:pPr marL="285750" indent="-285750">
              <a:spcBef>
                <a:spcPts val="600"/>
              </a:spcBef>
              <a:spcAft>
                <a:spcPts val="600"/>
              </a:spcAft>
              <a:buClr>
                <a:srgbClr val="000000"/>
              </a:buClr>
              <a:buSzPct val="100000"/>
              <a:buFont typeface="Arial" panose="020B0604020202020204" pitchFamily="34" charset="0"/>
              <a:buChar char="•"/>
            </a:pPr>
            <a:r>
              <a:rPr lang="pl-PL" altLang="pl-PL" sz="1600" dirty="0">
                <a:latin typeface="Times New Roman" panose="02020603050405020304" pitchFamily="18" charset="0"/>
                <a:cs typeface="Times New Roman" panose="02020603050405020304" pitchFamily="18" charset="0"/>
              </a:rPr>
              <a:t>Masa jest niezmiennicza – taką samą wartość </a:t>
            </a:r>
            <a:r>
              <a:rPr lang="pl-PL" altLang="pl-PL" sz="1600" b="1" dirty="0">
                <a:latin typeface="Times New Roman" panose="02020603050405020304" pitchFamily="18" charset="0"/>
                <a:cs typeface="Times New Roman" panose="02020603050405020304" pitchFamily="18" charset="0"/>
              </a:rPr>
              <a:t>√s</a:t>
            </a:r>
            <a:r>
              <a:rPr lang="pl-PL" altLang="pl-PL" sz="1600" dirty="0">
                <a:latin typeface="Times New Roman" panose="02020603050405020304" pitchFamily="18" charset="0"/>
                <a:cs typeface="Times New Roman" panose="02020603050405020304" pitchFamily="18" charset="0"/>
              </a:rPr>
              <a:t>, jaką udało się osiągnąć w zderzeniu – będziemy mieć do dyspozycji po zderzeniu (przy zderzeniach protonów dużo mniej, bo nie są to obiekty punktowe).</a:t>
            </a:r>
          </a:p>
          <a:p>
            <a:pPr marL="285750" indent="-285750">
              <a:spcBef>
                <a:spcPts val="600"/>
              </a:spcBef>
              <a:spcAft>
                <a:spcPts val="600"/>
              </a:spcAft>
              <a:buClr>
                <a:srgbClr val="000000"/>
              </a:buClr>
              <a:buSzPct val="100000"/>
              <a:buFont typeface="Arial" panose="020B0604020202020204" pitchFamily="34" charset="0"/>
              <a:buChar char="•"/>
            </a:pPr>
            <a:r>
              <a:rPr lang="pl-PL" altLang="pl-PL" sz="1600" dirty="0">
                <a:latin typeface="Times New Roman" panose="02020603050405020304" pitchFamily="18" charset="0"/>
                <a:cs typeface="Times New Roman" panose="02020603050405020304" pitchFamily="18" charset="0"/>
              </a:rPr>
              <a:t>Staramy się zatem o jak największe √s – energię w układzie środka masy. </a:t>
            </a:r>
          </a:p>
          <a:p>
            <a:pPr marL="285750" indent="-285750">
              <a:spcBef>
                <a:spcPts val="600"/>
              </a:spcBef>
              <a:spcAft>
                <a:spcPts val="600"/>
              </a:spcAft>
              <a:buClr>
                <a:srgbClr val="000000"/>
              </a:buClr>
              <a:buSzPct val="100000"/>
              <a:buFont typeface="Arial" panose="020B0604020202020204" pitchFamily="34" charset="0"/>
              <a:buChar char="•"/>
            </a:pPr>
            <a:r>
              <a:rPr lang="pl-PL" altLang="pl-PL" sz="1600" dirty="0">
                <a:latin typeface="Times New Roman" panose="02020603050405020304" pitchFamily="18" charset="0"/>
                <a:cs typeface="Times New Roman" panose="02020603050405020304" pitchFamily="18" charset="0"/>
              </a:rPr>
              <a:t>Np:	</a:t>
            </a:r>
          </a:p>
          <a:p>
            <a:pPr>
              <a:buClr>
                <a:srgbClr val="000000"/>
              </a:buClr>
              <a:buSzPct val="100000"/>
            </a:pPr>
            <a:r>
              <a:rPr lang="pl-PL" altLang="pl-PL" sz="1600" dirty="0">
                <a:latin typeface="Times New Roman" panose="02020603050405020304" pitchFamily="18" charset="0"/>
                <a:cs typeface="Times New Roman" panose="02020603050405020304" pitchFamily="18" charset="0"/>
              </a:rPr>
              <a:t>	 - obserwacja bozonów Z</a:t>
            </a:r>
            <a:r>
              <a:rPr lang="pl-PL" altLang="pl-PL" sz="1600" baseline="33000" dirty="0">
                <a:latin typeface="Times New Roman" panose="02020603050405020304" pitchFamily="18" charset="0"/>
                <a:cs typeface="Times New Roman" panose="02020603050405020304" pitchFamily="18" charset="0"/>
              </a:rPr>
              <a:t>0</a:t>
            </a:r>
            <a:r>
              <a:rPr lang="pl-PL" altLang="pl-PL" sz="1600" dirty="0">
                <a:latin typeface="Times New Roman" panose="02020603050405020304" pitchFamily="18" charset="0"/>
                <a:cs typeface="Times New Roman" panose="02020603050405020304" pitchFamily="18" charset="0"/>
              </a:rPr>
              <a:t> → √s &gt; 90 </a:t>
            </a:r>
            <a:r>
              <a:rPr lang="pl-PL" altLang="pl-PL" sz="1600" dirty="0" err="1">
                <a:latin typeface="Times New Roman" panose="02020603050405020304" pitchFamily="18" charset="0"/>
                <a:cs typeface="Times New Roman" panose="02020603050405020304" pitchFamily="18" charset="0"/>
              </a:rPr>
              <a:t>GeV</a:t>
            </a:r>
            <a:r>
              <a:rPr lang="pl-PL" altLang="pl-PL" sz="1600" dirty="0">
                <a:latin typeface="Times New Roman" panose="02020603050405020304" pitchFamily="18" charset="0"/>
                <a:cs typeface="Times New Roman" panose="02020603050405020304" pitchFamily="18" charset="0"/>
              </a:rPr>
              <a:t>, co można osiągnąć zderzając wiązki elektronów 		o energii 45GeV</a:t>
            </a:r>
          </a:p>
          <a:p>
            <a:pPr>
              <a:spcBef>
                <a:spcPts val="600"/>
              </a:spcBef>
              <a:spcAft>
                <a:spcPts val="600"/>
              </a:spcAft>
              <a:buClr>
                <a:srgbClr val="000000"/>
              </a:buClr>
              <a:buSzPct val="100000"/>
            </a:pPr>
            <a:r>
              <a:rPr lang="pl-PL" altLang="pl-PL" sz="1600" dirty="0">
                <a:latin typeface="Times New Roman" panose="02020603050405020304" pitchFamily="18" charset="0"/>
                <a:cs typeface="Times New Roman" panose="02020603050405020304" pitchFamily="18" charset="0"/>
              </a:rPr>
              <a:t>	- obserwacja cząstki </a:t>
            </a:r>
            <a:r>
              <a:rPr lang="pl-PL" altLang="pl-PL" sz="1600" dirty="0" err="1">
                <a:latin typeface="Times New Roman" panose="02020603050405020304" pitchFamily="18" charset="0"/>
                <a:cs typeface="Times New Roman" panose="02020603050405020304" pitchFamily="18" charset="0"/>
              </a:rPr>
              <a:t>Higgsa</a:t>
            </a:r>
            <a:r>
              <a:rPr lang="pl-PL" altLang="pl-PL" sz="1600" dirty="0">
                <a:latin typeface="Times New Roman" panose="02020603050405020304" pitchFamily="18" charset="0"/>
                <a:cs typeface="Times New Roman" panose="02020603050405020304" pitchFamily="18" charset="0"/>
              </a:rPr>
              <a:t> → √s &gt; 120 </a:t>
            </a:r>
            <a:r>
              <a:rPr lang="pl-PL" altLang="pl-PL" sz="1600" dirty="0" err="1">
                <a:latin typeface="Times New Roman" panose="02020603050405020304" pitchFamily="18" charset="0"/>
                <a:cs typeface="Times New Roman" panose="02020603050405020304" pitchFamily="18" charset="0"/>
              </a:rPr>
              <a:t>GeV</a:t>
            </a:r>
            <a:r>
              <a:rPr lang="pl-PL" altLang="pl-PL" sz="1600" dirty="0">
                <a:latin typeface="Times New Roman" panose="02020603050405020304" pitchFamily="18" charset="0"/>
                <a:cs typeface="Times New Roman" panose="02020603050405020304" pitchFamily="18" charset="0"/>
              </a:rPr>
              <a:t>, a najlepiej √s &gt;1TeV</a:t>
            </a:r>
          </a:p>
          <a:p>
            <a:pPr>
              <a:spcBef>
                <a:spcPts val="600"/>
              </a:spcBef>
              <a:spcAft>
                <a:spcPts val="600"/>
              </a:spcAft>
              <a:buClr>
                <a:srgbClr val="000000"/>
              </a:buClr>
              <a:buSzPct val="100000"/>
            </a:pPr>
            <a:r>
              <a:rPr lang="pl-PL" altLang="pl-PL" sz="1600" dirty="0">
                <a:latin typeface="Times New Roman" panose="02020603050405020304" pitchFamily="18" charset="0"/>
                <a:cs typeface="Times New Roman" panose="02020603050405020304" pitchFamily="18" charset="0"/>
              </a:rPr>
              <a:t>	- do obserwacji pary bozonów naładowanych – potrzeba podwojonej energii.</a:t>
            </a:r>
          </a:p>
        </p:txBody>
      </p:sp>
      <p:pic>
        <p:nvPicPr>
          <p:cNvPr id="8" name="Picture 6">
            <a:extLst>
              <a:ext uri="{FF2B5EF4-FFF2-40B4-BE49-F238E27FC236}">
                <a16:creationId xmlns:a16="http://schemas.microsoft.com/office/drawing/2014/main" id="{9FD08DDE-601F-40FD-BDCC-CB6DA8808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504" y="4731391"/>
            <a:ext cx="2191925" cy="13143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7">
            <a:extLst>
              <a:ext uri="{FF2B5EF4-FFF2-40B4-BE49-F238E27FC236}">
                <a16:creationId xmlns:a16="http://schemas.microsoft.com/office/drawing/2014/main" id="{8DB2BE65-6119-4C77-B437-92F63612C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58" y="4731391"/>
            <a:ext cx="1787192" cy="13271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pole tekstowe 4">
            <a:extLst>
              <a:ext uri="{FF2B5EF4-FFF2-40B4-BE49-F238E27FC236}">
                <a16:creationId xmlns:a16="http://schemas.microsoft.com/office/drawing/2014/main" id="{A6906DB5-2BE0-47EF-AEF1-F7F3DA9170BA}"/>
              </a:ext>
            </a:extLst>
          </p:cNvPr>
          <p:cNvSpPr txBox="1"/>
          <p:nvPr/>
        </p:nvSpPr>
        <p:spPr>
          <a:xfrm>
            <a:off x="6924583" y="5060272"/>
            <a:ext cx="1005403" cy="369332"/>
          </a:xfrm>
          <a:prstGeom prst="rect">
            <a:avLst/>
          </a:prstGeom>
          <a:noFill/>
        </p:spPr>
        <p:txBody>
          <a:bodyPr wrap="none" rtlCol="0">
            <a:spAutoFit/>
          </a:bodyPr>
          <a:lstStyle/>
          <a:p>
            <a:r>
              <a:rPr lang="pl-PL" dirty="0"/>
              <a:t>Zadania!</a:t>
            </a:r>
            <a:endParaRPr lang="en-GB" dirty="0"/>
          </a:p>
        </p:txBody>
      </p:sp>
    </p:spTree>
    <p:extLst>
      <p:ext uri="{BB962C8B-B14F-4D97-AF65-F5344CB8AC3E}">
        <p14:creationId xmlns:p14="http://schemas.microsoft.com/office/powerpoint/2010/main" val="4250574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Energia progowa</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11</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p:sp>
        <p:nvSpPr>
          <p:cNvPr id="7" name="Rectangle 2">
            <a:extLst>
              <a:ext uri="{FF2B5EF4-FFF2-40B4-BE49-F238E27FC236}">
                <a16:creationId xmlns:a16="http://schemas.microsoft.com/office/drawing/2014/main" id="{08C8D279-B363-486D-B20F-1BA8AAAB84EF}"/>
              </a:ext>
            </a:extLst>
          </p:cNvPr>
          <p:cNvSpPr>
            <a:spLocks noChangeArrowheads="1"/>
          </p:cNvSpPr>
          <p:nvPr/>
        </p:nvSpPr>
        <p:spPr bwMode="auto">
          <a:xfrm>
            <a:off x="498475" y="1395413"/>
            <a:ext cx="8072364"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anose="05000000000000000000" pitchFamily="2" charset="2"/>
              <a:buChar char="§"/>
            </a:pPr>
            <a:r>
              <a:rPr lang="pl-PL" altLang="pl-PL" sz="1600" dirty="0">
                <a:latin typeface="Times New Roman" panose="02020603050405020304" pitchFamily="18" charset="0"/>
                <a:cs typeface="Times New Roman" panose="02020603050405020304" pitchFamily="18" charset="0"/>
              </a:rPr>
              <a:t>W zderzeniach wyprodukowano nową cząstkę, ale jak wyznaczyć jej masę, gdy rozpadła się na tyle szybko, że nie udało się jej zarejestrować?</a:t>
            </a:r>
          </a:p>
          <a:p>
            <a:endParaRPr lang="pl-PL" altLang="pl-PL" sz="1600" dirty="0">
              <a:latin typeface="Times New Roman" panose="02020603050405020304" pitchFamily="18" charset="0"/>
              <a:cs typeface="Times New Roman" panose="02020603050405020304" pitchFamily="18" charset="0"/>
            </a:endParaRPr>
          </a:p>
          <a:p>
            <a:endParaRPr lang="pl-PL" altLang="pl-PL" sz="1600" dirty="0">
              <a:latin typeface="Times New Roman" panose="02020603050405020304" pitchFamily="18" charset="0"/>
              <a:cs typeface="Times New Roman" panose="02020603050405020304" pitchFamily="18" charset="0"/>
            </a:endParaRPr>
          </a:p>
          <a:p>
            <a:endParaRPr lang="pl-PL" altLang="pl-PL" sz="1600" dirty="0">
              <a:latin typeface="Times New Roman" panose="02020603050405020304" pitchFamily="18" charset="0"/>
              <a:cs typeface="Times New Roman" panose="02020603050405020304" pitchFamily="18" charset="0"/>
            </a:endParaRPr>
          </a:p>
          <a:p>
            <a:r>
              <a:rPr lang="en-US" altLang="pl-PL" sz="1600" dirty="0" err="1">
                <a:latin typeface="Times New Roman" panose="02020603050405020304" pitchFamily="18" charset="0"/>
                <a:cs typeface="Times New Roman" panose="02020603050405020304" pitchFamily="18" charset="0"/>
              </a:rPr>
              <a:t>Korzystamy</a:t>
            </a:r>
            <a:r>
              <a:rPr lang="en-US" altLang="pl-PL" sz="1600" dirty="0">
                <a:latin typeface="Times New Roman" panose="02020603050405020304" pitchFamily="18" charset="0"/>
                <a:cs typeface="Times New Roman" panose="02020603050405020304" pitchFamily="18" charset="0"/>
              </a:rPr>
              <a:t> </a:t>
            </a:r>
            <a:r>
              <a:rPr lang="en-US" altLang="pl-PL" sz="1600" dirty="0" err="1">
                <a:latin typeface="Times New Roman" panose="02020603050405020304" pitchFamily="18" charset="0"/>
                <a:cs typeface="Times New Roman" panose="02020603050405020304" pitchFamily="18" charset="0"/>
              </a:rPr>
              <a:t>znowu</a:t>
            </a:r>
            <a:r>
              <a:rPr lang="en-US" altLang="pl-PL" sz="1600" dirty="0">
                <a:latin typeface="Times New Roman" panose="02020603050405020304" pitchFamily="18" charset="0"/>
                <a:cs typeface="Times New Roman" panose="02020603050405020304" pitchFamily="18" charset="0"/>
              </a:rPr>
              <a:t> z </a:t>
            </a:r>
            <a:r>
              <a:rPr lang="en-US" altLang="pl-PL" sz="1600" dirty="0" err="1">
                <a:latin typeface="Times New Roman" panose="02020603050405020304" pitchFamily="18" charset="0"/>
                <a:cs typeface="Times New Roman" panose="02020603050405020304" pitchFamily="18" charset="0"/>
              </a:rPr>
              <a:t>niezmiennika</a:t>
            </a:r>
            <a:r>
              <a:rPr lang="en-US" altLang="pl-PL" sz="1600" dirty="0">
                <a:latin typeface="Times New Roman" panose="02020603050405020304" pitchFamily="18" charset="0"/>
                <a:cs typeface="Times New Roman" panose="02020603050405020304" pitchFamily="18" charset="0"/>
              </a:rPr>
              <a:t>:</a:t>
            </a:r>
          </a:p>
          <a:p>
            <a:endParaRPr lang="en-US" altLang="pl-PL" sz="1600" dirty="0">
              <a:latin typeface="Times New Roman" panose="02020603050405020304" pitchFamily="18" charset="0"/>
              <a:cs typeface="Times New Roman" panose="02020603050405020304" pitchFamily="18" charset="0"/>
            </a:endParaRPr>
          </a:p>
          <a:p>
            <a:endParaRPr lang="en-US" altLang="pl-PL" sz="1600" dirty="0">
              <a:latin typeface="Times New Roman" panose="02020603050405020304" pitchFamily="18" charset="0"/>
              <a:cs typeface="Times New Roman" panose="02020603050405020304" pitchFamily="18" charset="0"/>
            </a:endParaRPr>
          </a:p>
          <a:p>
            <a:endParaRPr lang="pl-PL" altLang="pl-PL" sz="1600" dirty="0">
              <a:latin typeface="Times New Roman" panose="02020603050405020304" pitchFamily="18" charset="0"/>
              <a:cs typeface="Times New Roman" panose="02020603050405020304" pitchFamily="18" charset="0"/>
            </a:endParaRPr>
          </a:p>
          <a:p>
            <a:r>
              <a:rPr lang="pl-PL" altLang="pl-PL" sz="1600" dirty="0">
                <a:latin typeface="Times New Roman" panose="02020603050405020304" pitchFamily="18" charset="0"/>
                <a:cs typeface="Times New Roman" panose="02020603050405020304" pitchFamily="18" charset="0"/>
              </a:rPr>
              <a:t>masa rozpadającej się cząstki jest równa masie niezmienniczej produktów rozpadu</a:t>
            </a:r>
          </a:p>
          <a:p>
            <a:endParaRPr lang="en-US" altLang="pl-PL" sz="2000" dirty="0">
              <a:solidFill>
                <a:srgbClr val="FFFFFF"/>
              </a:solidFill>
              <a:latin typeface="Tahoma" panose="020B0604030504040204" pitchFamily="34" charset="0"/>
            </a:endParaRPr>
          </a:p>
        </p:txBody>
      </p:sp>
      <p:pic>
        <p:nvPicPr>
          <p:cNvPr id="8" name="Picture 16">
            <a:extLst>
              <a:ext uri="{FF2B5EF4-FFF2-40B4-BE49-F238E27FC236}">
                <a16:creationId xmlns:a16="http://schemas.microsoft.com/office/drawing/2014/main" id="{35726AB2-A580-4892-A29B-F80595575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163" y="2079625"/>
            <a:ext cx="30099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hyperphysics.phy-astr.gsu.edu/hbase/Particles/imgpar/pidec1.gif">
            <a:extLst>
              <a:ext uri="{FF2B5EF4-FFF2-40B4-BE49-F238E27FC236}">
                <a16:creationId xmlns:a16="http://schemas.microsoft.com/office/drawing/2014/main" id="{89333BAD-7752-4437-8DA6-741FABB77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65" t="994" r="24287" b="45616"/>
          <a:stretch/>
        </p:blipFill>
        <p:spPr bwMode="auto">
          <a:xfrm>
            <a:off x="3031058" y="4152549"/>
            <a:ext cx="2505676" cy="13841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C35A6071-B767-485D-8BFF-ED654FF6463E}"/>
                  </a:ext>
                </a:extLst>
              </p:cNvPr>
              <p:cNvSpPr txBox="1"/>
              <p:nvPr/>
            </p:nvSpPr>
            <p:spPr>
              <a:xfrm>
                <a:off x="3635406" y="2685495"/>
                <a:ext cx="2748829" cy="789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l-PL" b="0" i="1" smtClean="0">
                              <a:latin typeface="Cambria Math" panose="02040503050406030204" pitchFamily="18" charset="0"/>
                            </a:rPr>
                          </m:ctrlPr>
                        </m:sSubSupPr>
                        <m:e>
                          <m:r>
                            <a:rPr lang="pl-PL" b="0" i="1" smtClean="0">
                              <a:latin typeface="Cambria Math" panose="02040503050406030204" pitchFamily="18" charset="0"/>
                            </a:rPr>
                            <m:t>𝑀</m:t>
                          </m:r>
                        </m:e>
                        <m:sub>
                          <m:r>
                            <a:rPr lang="pl-PL" b="0" i="1" smtClean="0">
                              <a:latin typeface="Cambria Math" panose="02040503050406030204" pitchFamily="18" charset="0"/>
                            </a:rPr>
                            <m:t>𝐴</m:t>
                          </m:r>
                        </m:sub>
                        <m:sup>
                          <m:r>
                            <a:rPr lang="pl-PL" b="0" i="1" smtClean="0">
                              <a:latin typeface="Cambria Math" panose="02040503050406030204" pitchFamily="18" charset="0"/>
                            </a:rPr>
                            <m:t>2</m:t>
                          </m:r>
                        </m:sup>
                      </m:sSubSup>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d>
                            <m:dPr>
                              <m:ctrlPr>
                                <a:rPr lang="pl-PL" b="0" i="1" smtClean="0">
                                  <a:latin typeface="Cambria Math" panose="02040503050406030204" pitchFamily="18" charset="0"/>
                                </a:rPr>
                              </m:ctrlPr>
                            </m:dPr>
                            <m:e>
                              <m:nary>
                                <m:naryPr>
                                  <m:chr m:val="∑"/>
                                  <m:subHide m:val="on"/>
                                  <m:supHide m:val="on"/>
                                  <m:ctrlPr>
                                    <a:rPr lang="pl-PL" b="0" i="1" smtClean="0">
                                      <a:latin typeface="Cambria Math" panose="02040503050406030204" pitchFamily="18" charset="0"/>
                                    </a:rPr>
                                  </m:ctrlPr>
                                </m:naryPr>
                                <m:sub/>
                                <m:sup/>
                                <m:e>
                                  <m:sSub>
                                    <m:sSubPr>
                                      <m:ctrlPr>
                                        <a:rPr lang="pl-PL" b="0" i="1" smtClean="0">
                                          <a:latin typeface="Cambria Math" panose="02040503050406030204" pitchFamily="18" charset="0"/>
                                        </a:rPr>
                                      </m:ctrlPr>
                                    </m:sSubPr>
                                    <m:e>
                                      <m:r>
                                        <a:rPr lang="pl-PL" b="0" i="1" smtClean="0">
                                          <a:latin typeface="Cambria Math" panose="02040503050406030204" pitchFamily="18" charset="0"/>
                                        </a:rPr>
                                        <m:t>𝐸</m:t>
                                      </m:r>
                                    </m:e>
                                    <m:sub>
                                      <m:r>
                                        <a:rPr lang="pl-PL" b="0" i="1" smtClean="0">
                                          <a:latin typeface="Cambria Math" panose="02040503050406030204" pitchFamily="18" charset="0"/>
                                        </a:rPr>
                                        <m:t>𝑖</m:t>
                                      </m:r>
                                    </m:sub>
                                  </m:sSub>
                                </m:e>
                              </m:nary>
                            </m:e>
                          </m:d>
                        </m:e>
                        <m:sup>
                          <m:r>
                            <a:rPr lang="pl-PL" b="0" i="1" smtClean="0">
                              <a:latin typeface="Cambria Math" panose="02040503050406030204" pitchFamily="18" charset="0"/>
                            </a:rPr>
                            <m:t>2</m:t>
                          </m:r>
                        </m:sup>
                      </m:sSup>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d>
                            <m:dPr>
                              <m:ctrlPr>
                                <a:rPr lang="pl-PL" b="0" i="1" smtClean="0">
                                  <a:latin typeface="Cambria Math" panose="02040503050406030204" pitchFamily="18" charset="0"/>
                                </a:rPr>
                              </m:ctrlPr>
                            </m:dPr>
                            <m:e>
                              <m:nary>
                                <m:naryPr>
                                  <m:chr m:val="∑"/>
                                  <m:subHide m:val="on"/>
                                  <m:supHide m:val="on"/>
                                  <m:ctrlPr>
                                    <a:rPr lang="en-GB" i="1">
                                      <a:latin typeface="Cambria Math" panose="02040503050406030204" pitchFamily="18" charset="0"/>
                                    </a:rPr>
                                  </m:ctrlPr>
                                </m:naryPr>
                                <m:sub/>
                                <m:sup/>
                                <m:e>
                                  <m:acc>
                                    <m:accPr>
                                      <m:chr m:val="⃗"/>
                                      <m:ctrlPr>
                                        <a:rPr lang="en-GB" i="1">
                                          <a:latin typeface="Cambria Math" panose="02040503050406030204" pitchFamily="18" charset="0"/>
                                        </a:rPr>
                                      </m:ctrlPr>
                                    </m:accPr>
                                    <m:e>
                                      <m:r>
                                        <a:rPr lang="pl-PL" i="1">
                                          <a:latin typeface="Cambria Math" panose="02040503050406030204" pitchFamily="18" charset="0"/>
                                        </a:rPr>
                                        <m:t>𝑝</m:t>
                                      </m:r>
                                    </m:e>
                                  </m:acc>
                                </m:e>
                              </m:nary>
                            </m:e>
                          </m:d>
                        </m:e>
                        <m:sup>
                          <m:r>
                            <a:rPr lang="pl-PL" b="0" i="0" smtClean="0">
                              <a:latin typeface="Cambria Math" panose="02040503050406030204" pitchFamily="18" charset="0"/>
                            </a:rPr>
                            <m:t>2</m:t>
                          </m:r>
                        </m:sup>
                      </m:sSup>
                    </m:oMath>
                  </m:oMathPara>
                </a14:m>
                <a:endParaRPr lang="en-GB" dirty="0"/>
              </a:p>
            </p:txBody>
          </p:sp>
        </mc:Choice>
        <mc:Fallback xmlns="">
          <p:sp>
            <p:nvSpPr>
              <p:cNvPr id="5" name="pole tekstowe 4">
                <a:extLst>
                  <a:ext uri="{FF2B5EF4-FFF2-40B4-BE49-F238E27FC236}">
                    <a16:creationId xmlns:a16="http://schemas.microsoft.com/office/drawing/2014/main" id="{C35A6071-B767-485D-8BFF-ED654FF6463E}"/>
                  </a:ext>
                </a:extLst>
              </p:cNvPr>
              <p:cNvSpPr txBox="1">
                <a:spLocks noRot="1" noChangeAspect="1" noMove="1" noResize="1" noEditPoints="1" noAdjustHandles="1" noChangeArrowheads="1" noChangeShapeType="1" noTextEdit="1"/>
              </p:cNvSpPr>
              <p:nvPr/>
            </p:nvSpPr>
            <p:spPr>
              <a:xfrm>
                <a:off x="3635406" y="2685495"/>
                <a:ext cx="2748829" cy="78976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0603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Energia progowa</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12</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0" name="Text Box 8">
                <a:extLst>
                  <a:ext uri="{FF2B5EF4-FFF2-40B4-BE49-F238E27FC236}">
                    <a16:creationId xmlns:a16="http://schemas.microsoft.com/office/drawing/2014/main" id="{FD796AB1-7F0B-4B57-963C-C63E209307DC}"/>
                  </a:ext>
                </a:extLst>
              </p:cNvPr>
              <p:cNvSpPr txBox="1">
                <a:spLocks noChangeArrowheads="1"/>
              </p:cNvSpPr>
              <p:nvPr/>
            </p:nvSpPr>
            <p:spPr bwMode="auto">
              <a:xfrm>
                <a:off x="844978" y="1384170"/>
                <a:ext cx="9359900" cy="30114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79272"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285750" indent="-285750" eaLnBrk="1">
                  <a:lnSpc>
                    <a:spcPct val="83000"/>
                  </a:lnSpc>
                  <a:spcBef>
                    <a:spcPts val="850"/>
                  </a:spcBef>
                  <a:spcAft>
                    <a:spcPts val="850"/>
                  </a:spcAft>
                  <a:buClr>
                    <a:srgbClr val="C00000"/>
                  </a:buClr>
                  <a:buSzPct val="100000"/>
                  <a:buFont typeface="Wingdings" panose="05000000000000000000" pitchFamily="2" charset="2"/>
                  <a:buChar char="§"/>
                </a:pPr>
                <a:r>
                  <a:rPr lang="pl-PL" altLang="pl-PL" sz="1600" dirty="0">
                    <a:latin typeface="Times New Roman" panose="02020603050405020304" pitchFamily="18" charset="0"/>
                    <a:cs typeface="Times New Roman" panose="02020603050405020304" pitchFamily="18" charset="0"/>
                  </a:rPr>
                  <a:t>Do produkcji stanów wielocząstkowych również potrzeba pewnej energii progowej: </a:t>
                </a:r>
              </a:p>
              <a:p>
                <a:pPr eaLnBrk="1">
                  <a:lnSpc>
                    <a:spcPct val="93000"/>
                  </a:lnSpc>
                  <a:spcBef>
                    <a:spcPts val="850"/>
                  </a:spcBef>
                  <a:spcAft>
                    <a:spcPts val="850"/>
                  </a:spcAft>
                  <a:buClr>
                    <a:srgbClr val="000000"/>
                  </a:buClr>
                  <a:buSzPct val="100000"/>
                </a:pPr>
                <a:r>
                  <a:rPr lang="pl-PL" altLang="pl-PL" sz="1600" dirty="0">
                    <a:latin typeface="Times New Roman" panose="02020603050405020304" pitchFamily="18" charset="0"/>
                    <a:cs typeface="Times New Roman" panose="02020603050405020304" pitchFamily="18" charset="0"/>
                  </a:rPr>
                  <a:t>		np. produkcja antyprotonów:	 </a:t>
                </a:r>
                <a14:m>
                  <m:oMath xmlns:m="http://schemas.openxmlformats.org/officeDocument/2006/math">
                    <m:r>
                      <a:rPr lang="pl-PL" sz="1600" i="1">
                        <a:solidFill>
                          <a:schemeClr val="accent6">
                            <a:lumMod val="50000"/>
                          </a:schemeClr>
                        </a:solidFill>
                        <a:latin typeface="Cambria Math" panose="02040503050406030204" pitchFamily="18" charset="0"/>
                      </a:rPr>
                      <m:t>𝑝</m:t>
                    </m:r>
                    <m:r>
                      <a:rPr lang="pl-PL" sz="1600" i="1">
                        <a:solidFill>
                          <a:schemeClr val="accent6">
                            <a:lumMod val="50000"/>
                          </a:schemeClr>
                        </a:solidFill>
                        <a:latin typeface="Cambria Math" panose="02040503050406030204" pitchFamily="18" charset="0"/>
                      </a:rPr>
                      <m:t>+</m:t>
                    </m:r>
                    <m:r>
                      <a:rPr lang="pl-PL" sz="1600" i="1">
                        <a:solidFill>
                          <a:schemeClr val="accent6">
                            <a:lumMod val="50000"/>
                          </a:schemeClr>
                        </a:solidFill>
                        <a:latin typeface="Cambria Math" panose="02040503050406030204" pitchFamily="18" charset="0"/>
                      </a:rPr>
                      <m:t>𝑝</m:t>
                    </m:r>
                    <m:r>
                      <a:rPr lang="pl-PL" sz="1600" i="1">
                        <a:solidFill>
                          <a:schemeClr val="accent6">
                            <a:lumMod val="50000"/>
                          </a:schemeClr>
                        </a:solidFill>
                        <a:latin typeface="Cambria Math" panose="02040503050406030204" pitchFamily="18" charset="0"/>
                        <a:ea typeface="Cambria Math" panose="02040503050406030204" pitchFamily="18" charset="0"/>
                      </a:rPr>
                      <m:t>→</m:t>
                    </m:r>
                    <m:r>
                      <a:rPr lang="pl-PL" sz="1600" i="1">
                        <a:solidFill>
                          <a:schemeClr val="accent6">
                            <a:lumMod val="50000"/>
                          </a:schemeClr>
                        </a:solidFill>
                        <a:latin typeface="Cambria Math" panose="02040503050406030204" pitchFamily="18" charset="0"/>
                        <a:ea typeface="Cambria Math" panose="02040503050406030204" pitchFamily="18" charset="0"/>
                      </a:rPr>
                      <m:t>𝑝</m:t>
                    </m:r>
                    <m:r>
                      <a:rPr lang="pl-PL" sz="1600" i="1">
                        <a:solidFill>
                          <a:schemeClr val="accent6">
                            <a:lumMod val="50000"/>
                          </a:schemeClr>
                        </a:solidFill>
                        <a:latin typeface="Cambria Math" panose="02040503050406030204" pitchFamily="18" charset="0"/>
                        <a:ea typeface="Cambria Math" panose="02040503050406030204" pitchFamily="18" charset="0"/>
                      </a:rPr>
                      <m:t>+</m:t>
                    </m:r>
                    <m:acc>
                      <m:accPr>
                        <m:chr m:val="̅"/>
                        <m:ctrlPr>
                          <a:rPr lang="pl-PL" sz="1600" i="1">
                            <a:solidFill>
                              <a:schemeClr val="accent6">
                                <a:lumMod val="50000"/>
                              </a:schemeClr>
                            </a:solidFill>
                            <a:latin typeface="Cambria Math" panose="02040503050406030204" pitchFamily="18" charset="0"/>
                            <a:ea typeface="Cambria Math" panose="02040503050406030204" pitchFamily="18" charset="0"/>
                          </a:rPr>
                        </m:ctrlPr>
                      </m:accPr>
                      <m:e>
                        <m:r>
                          <a:rPr lang="pl-PL" sz="1600" i="1">
                            <a:solidFill>
                              <a:schemeClr val="accent6">
                                <a:lumMod val="50000"/>
                              </a:schemeClr>
                            </a:solidFill>
                            <a:latin typeface="Cambria Math" panose="02040503050406030204" pitchFamily="18" charset="0"/>
                            <a:ea typeface="Cambria Math" panose="02040503050406030204" pitchFamily="18" charset="0"/>
                          </a:rPr>
                          <m:t>𝑝</m:t>
                        </m:r>
                      </m:e>
                    </m:acc>
                    <m:r>
                      <a:rPr lang="pl-PL" sz="1600" i="1">
                        <a:solidFill>
                          <a:schemeClr val="accent6">
                            <a:lumMod val="50000"/>
                          </a:schemeClr>
                        </a:solidFill>
                        <a:latin typeface="Cambria Math" panose="02040503050406030204" pitchFamily="18" charset="0"/>
                      </a:rPr>
                      <m:t>+</m:t>
                    </m:r>
                    <m:r>
                      <a:rPr lang="pl-PL" sz="1600" i="1">
                        <a:solidFill>
                          <a:schemeClr val="accent6">
                            <a:lumMod val="50000"/>
                          </a:schemeClr>
                        </a:solidFill>
                        <a:latin typeface="Cambria Math" panose="02040503050406030204" pitchFamily="18" charset="0"/>
                      </a:rPr>
                      <m:t>𝑝</m:t>
                    </m:r>
                    <m:r>
                      <a:rPr lang="pl-PL" sz="1600" i="1">
                        <a:solidFill>
                          <a:schemeClr val="accent6">
                            <a:lumMod val="50000"/>
                          </a:schemeClr>
                        </a:solidFill>
                        <a:latin typeface="Cambria Math" panose="02040503050406030204" pitchFamily="18" charset="0"/>
                      </a:rPr>
                      <m:t>+</m:t>
                    </m:r>
                    <m:r>
                      <a:rPr lang="pl-PL" sz="1600" i="1">
                        <a:solidFill>
                          <a:schemeClr val="accent6">
                            <a:lumMod val="50000"/>
                          </a:schemeClr>
                        </a:solidFill>
                        <a:latin typeface="Cambria Math" panose="02040503050406030204" pitchFamily="18" charset="0"/>
                      </a:rPr>
                      <m:t>𝑝</m:t>
                    </m:r>
                  </m:oMath>
                </a14:m>
                <a:endParaRPr lang="pl-PL" altLang="pl-PL" sz="1600" dirty="0">
                  <a:latin typeface="Times New Roman" panose="02020603050405020304" pitchFamily="18" charset="0"/>
                  <a:cs typeface="Times New Roman" panose="02020603050405020304" pitchFamily="18" charset="0"/>
                </a:endParaRPr>
              </a:p>
              <a:p>
                <a:pPr eaLnBrk="1">
                  <a:lnSpc>
                    <a:spcPct val="93000"/>
                  </a:lnSpc>
                  <a:spcBef>
                    <a:spcPts val="850"/>
                  </a:spcBef>
                  <a:spcAft>
                    <a:spcPts val="850"/>
                  </a:spcAft>
                  <a:buClr>
                    <a:srgbClr val="000000"/>
                  </a:buClr>
                  <a:buSzPct val="100000"/>
                  <a:buFont typeface="Times New Roman" panose="02020603050405020304" pitchFamily="18" charset="0"/>
                  <a:buNone/>
                </a:pPr>
                <a:r>
                  <a:rPr lang="pl-PL" altLang="pl-PL" sz="1600" dirty="0">
                    <a:latin typeface="Times New Roman" panose="02020603050405020304" pitchFamily="18" charset="0"/>
                    <a:cs typeface="Times New Roman" panose="02020603050405020304" pitchFamily="18" charset="0"/>
                  </a:rPr>
                  <a:t>	 		wymaga energii w CMS:	 </a:t>
                </a:r>
                <a14:m>
                  <m:oMath xmlns:m="http://schemas.openxmlformats.org/officeDocument/2006/math">
                    <m:sSub>
                      <m:sSubPr>
                        <m:ctrlPr>
                          <a:rPr lang="pl-PL" sz="1600" i="1">
                            <a:solidFill>
                              <a:schemeClr val="accent6">
                                <a:lumMod val="50000"/>
                              </a:schemeClr>
                            </a:solidFill>
                            <a:latin typeface="Cambria Math" panose="02040503050406030204" pitchFamily="18" charset="0"/>
                          </a:rPr>
                        </m:ctrlPr>
                      </m:sSubPr>
                      <m:e>
                        <m:r>
                          <a:rPr lang="pl-PL" sz="1600" i="1">
                            <a:solidFill>
                              <a:schemeClr val="accent6">
                                <a:lumMod val="50000"/>
                              </a:schemeClr>
                            </a:solidFill>
                            <a:latin typeface="Cambria Math" panose="02040503050406030204" pitchFamily="18" charset="0"/>
                          </a:rPr>
                          <m:t>𝐸</m:t>
                        </m:r>
                      </m:e>
                      <m:sub>
                        <m:r>
                          <a:rPr lang="pl-PL" sz="1600" i="1">
                            <a:solidFill>
                              <a:schemeClr val="accent6">
                                <a:lumMod val="50000"/>
                              </a:schemeClr>
                            </a:solidFill>
                            <a:latin typeface="Cambria Math" panose="02040503050406030204" pitchFamily="18" charset="0"/>
                          </a:rPr>
                          <m:t>𝐶𝑀</m:t>
                        </m:r>
                      </m:sub>
                    </m:sSub>
                    <m:r>
                      <a:rPr lang="pl-PL" sz="1600" i="1">
                        <a:solidFill>
                          <a:schemeClr val="accent6">
                            <a:lumMod val="50000"/>
                          </a:schemeClr>
                        </a:solidFill>
                        <a:latin typeface="Cambria Math" panose="02040503050406030204" pitchFamily="18" charset="0"/>
                        <a:ea typeface="Cambria Math" panose="02040503050406030204" pitchFamily="18" charset="0"/>
                      </a:rPr>
                      <m:t>≥4 </m:t>
                    </m:r>
                    <m:sSub>
                      <m:sSubPr>
                        <m:ctrlPr>
                          <a:rPr lang="pl-PL" sz="1600" i="1">
                            <a:solidFill>
                              <a:schemeClr val="accent6">
                                <a:lumMod val="50000"/>
                              </a:schemeClr>
                            </a:solidFill>
                            <a:latin typeface="Cambria Math" panose="02040503050406030204" pitchFamily="18" charset="0"/>
                            <a:ea typeface="Cambria Math" panose="02040503050406030204" pitchFamily="18" charset="0"/>
                          </a:rPr>
                        </m:ctrlPr>
                      </m:sSubPr>
                      <m:e>
                        <m:r>
                          <a:rPr lang="pl-PL" sz="1600" i="1">
                            <a:solidFill>
                              <a:schemeClr val="accent6">
                                <a:lumMod val="50000"/>
                              </a:schemeClr>
                            </a:solidFill>
                            <a:latin typeface="Cambria Math" panose="02040503050406030204" pitchFamily="18" charset="0"/>
                            <a:ea typeface="Cambria Math" panose="02040503050406030204" pitchFamily="18" charset="0"/>
                          </a:rPr>
                          <m:t>𝑚</m:t>
                        </m:r>
                      </m:e>
                      <m:sub>
                        <m:r>
                          <a:rPr lang="pl-PL" sz="1600" i="1">
                            <a:solidFill>
                              <a:schemeClr val="accent6">
                                <a:lumMod val="50000"/>
                              </a:schemeClr>
                            </a:solidFill>
                            <a:latin typeface="Cambria Math" panose="02040503050406030204" pitchFamily="18" charset="0"/>
                            <a:ea typeface="Cambria Math" panose="02040503050406030204" pitchFamily="18" charset="0"/>
                          </a:rPr>
                          <m:t>𝑝</m:t>
                        </m:r>
                      </m:sub>
                    </m:sSub>
                  </m:oMath>
                </a14:m>
                <a:r>
                  <a:rPr lang="pl-PL" altLang="pl-PL" sz="1600" dirty="0">
                    <a:latin typeface="Times New Roman" panose="02020603050405020304" pitchFamily="18" charset="0"/>
                    <a:cs typeface="Times New Roman" panose="02020603050405020304" pitchFamily="18" charset="0"/>
                  </a:rPr>
                  <a:t> </a:t>
                </a:r>
              </a:p>
              <a:p>
                <a:pPr eaLnBrk="1">
                  <a:lnSpc>
                    <a:spcPct val="93000"/>
                  </a:lnSpc>
                  <a:spcBef>
                    <a:spcPts val="850"/>
                  </a:spcBef>
                  <a:spcAft>
                    <a:spcPts val="850"/>
                  </a:spcAft>
                  <a:buClr>
                    <a:srgbClr val="000000"/>
                  </a:buClr>
                  <a:buSzPct val="100000"/>
                  <a:buFont typeface="Times New Roman" panose="02020603050405020304" pitchFamily="18" charset="0"/>
                  <a:buNone/>
                </a:pPr>
                <a:r>
                  <a:rPr lang="pl-PL" altLang="pl-PL" sz="1600" dirty="0">
                    <a:latin typeface="Times New Roman" panose="02020603050405020304" pitchFamily="18" charset="0"/>
                    <a:cs typeface="Times New Roman" panose="02020603050405020304" pitchFamily="18" charset="0"/>
                  </a:rPr>
                  <a:t>		a przy zderzaniu protonów z tarczą: </a:t>
                </a:r>
                <a:r>
                  <a:rPr lang="pl-PL" sz="1600" dirty="0"/>
                  <a:t> </a:t>
                </a:r>
                <a14:m>
                  <m:oMath xmlns:m="http://schemas.openxmlformats.org/officeDocument/2006/math">
                    <m:sSub>
                      <m:sSubPr>
                        <m:ctrlPr>
                          <a:rPr lang="pl-PL" sz="1600" i="1" smtClean="0">
                            <a:solidFill>
                              <a:schemeClr val="accent6">
                                <a:lumMod val="50000"/>
                              </a:schemeClr>
                            </a:solidFill>
                            <a:latin typeface="Cambria Math" panose="02040503050406030204" pitchFamily="18" charset="0"/>
                          </a:rPr>
                        </m:ctrlPr>
                      </m:sSubPr>
                      <m:e>
                        <m:r>
                          <a:rPr lang="pl-PL" sz="1600" i="1">
                            <a:solidFill>
                              <a:schemeClr val="accent6">
                                <a:lumMod val="50000"/>
                              </a:schemeClr>
                            </a:solidFill>
                            <a:latin typeface="Cambria Math" panose="02040503050406030204" pitchFamily="18" charset="0"/>
                          </a:rPr>
                          <m:t>𝐸</m:t>
                        </m:r>
                      </m:e>
                      <m:sub>
                        <m:r>
                          <a:rPr lang="pl-PL" sz="1600" i="1">
                            <a:solidFill>
                              <a:schemeClr val="accent6">
                                <a:lumMod val="50000"/>
                              </a:schemeClr>
                            </a:solidFill>
                            <a:latin typeface="Cambria Math" panose="02040503050406030204" pitchFamily="18" charset="0"/>
                          </a:rPr>
                          <m:t>𝐿</m:t>
                        </m:r>
                      </m:sub>
                    </m:sSub>
                    <m:r>
                      <a:rPr lang="pl-PL" sz="1600" i="1">
                        <a:solidFill>
                          <a:schemeClr val="accent6">
                            <a:lumMod val="50000"/>
                          </a:schemeClr>
                        </a:solidFill>
                        <a:latin typeface="Cambria Math" panose="02040503050406030204" pitchFamily="18" charset="0"/>
                        <a:ea typeface="Cambria Math" panose="02040503050406030204" pitchFamily="18" charset="0"/>
                      </a:rPr>
                      <m:t>≥7 </m:t>
                    </m:r>
                    <m:sSub>
                      <m:sSubPr>
                        <m:ctrlPr>
                          <a:rPr lang="pl-PL" sz="1600" i="1">
                            <a:solidFill>
                              <a:schemeClr val="accent6">
                                <a:lumMod val="50000"/>
                              </a:schemeClr>
                            </a:solidFill>
                            <a:latin typeface="Cambria Math" panose="02040503050406030204" pitchFamily="18" charset="0"/>
                            <a:ea typeface="Cambria Math" panose="02040503050406030204" pitchFamily="18" charset="0"/>
                          </a:rPr>
                        </m:ctrlPr>
                      </m:sSubPr>
                      <m:e>
                        <m:r>
                          <a:rPr lang="pl-PL" sz="1600" i="1">
                            <a:solidFill>
                              <a:schemeClr val="accent6">
                                <a:lumMod val="50000"/>
                              </a:schemeClr>
                            </a:solidFill>
                            <a:latin typeface="Cambria Math" panose="02040503050406030204" pitchFamily="18" charset="0"/>
                            <a:ea typeface="Cambria Math" panose="02040503050406030204" pitchFamily="18" charset="0"/>
                          </a:rPr>
                          <m:t>𝑚</m:t>
                        </m:r>
                      </m:e>
                      <m:sub>
                        <m:r>
                          <a:rPr lang="pl-PL" sz="1600" i="1">
                            <a:solidFill>
                              <a:schemeClr val="accent6">
                                <a:lumMod val="50000"/>
                              </a:schemeClr>
                            </a:solidFill>
                            <a:latin typeface="Cambria Math" panose="02040503050406030204" pitchFamily="18" charset="0"/>
                            <a:ea typeface="Cambria Math" panose="02040503050406030204" pitchFamily="18" charset="0"/>
                          </a:rPr>
                          <m:t>𝑝</m:t>
                        </m:r>
                      </m:sub>
                    </m:sSub>
                    <m:r>
                      <a:rPr lang="pl-PL" sz="1600" i="1">
                        <a:solidFill>
                          <a:schemeClr val="accent6">
                            <a:lumMod val="50000"/>
                          </a:schemeClr>
                        </a:solidFill>
                        <a:latin typeface="Cambria Math" panose="02040503050406030204" pitchFamily="18" charset="0"/>
                        <a:ea typeface="Cambria Math" panose="02040503050406030204" pitchFamily="18" charset="0"/>
                      </a:rPr>
                      <m:t>=6.6 </m:t>
                    </m:r>
                  </m:oMath>
                </a14:m>
                <a:r>
                  <a:rPr lang="pl-PL" sz="1600" dirty="0">
                    <a:solidFill>
                      <a:schemeClr val="accent6">
                        <a:lumMod val="50000"/>
                      </a:schemeClr>
                    </a:solidFill>
                  </a:rPr>
                  <a:t>GeV</a:t>
                </a:r>
                <a:endParaRPr lang="pl-PL" altLang="pl-PL" sz="1600" dirty="0">
                  <a:latin typeface="Times New Roman" panose="02020603050405020304" pitchFamily="18" charset="0"/>
                  <a:cs typeface="Times New Roman" panose="02020603050405020304" pitchFamily="18" charset="0"/>
                </a:endParaRPr>
              </a:p>
              <a:p>
                <a:pPr eaLnBrk="1">
                  <a:lnSpc>
                    <a:spcPct val="93000"/>
                  </a:lnSpc>
                  <a:spcBef>
                    <a:spcPts val="850"/>
                  </a:spcBef>
                  <a:spcAft>
                    <a:spcPts val="850"/>
                  </a:spcAft>
                  <a:buClr>
                    <a:srgbClr val="000000"/>
                  </a:buClr>
                  <a:buSzPct val="100000"/>
                  <a:buFont typeface="Times New Roman" panose="02020603050405020304" pitchFamily="18" charset="0"/>
                  <a:buNone/>
                </a:pPr>
                <a:r>
                  <a:rPr lang="pl-PL" altLang="pl-PL" sz="1600" dirty="0">
                    <a:latin typeface="Times New Roman" panose="02020603050405020304" pitchFamily="18" charset="0"/>
                    <a:cs typeface="Times New Roman" panose="02020603050405020304" pitchFamily="18" charset="0"/>
                  </a:rPr>
                  <a:t>		jest to tzw. energia progowa na produkcję antyprotonów.</a:t>
                </a:r>
              </a:p>
              <a:p>
                <a:pPr marL="285750" indent="-285750" eaLnBrk="1">
                  <a:lnSpc>
                    <a:spcPct val="83000"/>
                  </a:lnSpc>
                  <a:spcBef>
                    <a:spcPts val="850"/>
                  </a:spcBef>
                  <a:spcAft>
                    <a:spcPts val="850"/>
                  </a:spcAft>
                  <a:buClr>
                    <a:srgbClr val="C00000"/>
                  </a:buClr>
                  <a:buSzPct val="100000"/>
                  <a:buFont typeface="Wingdings" panose="05000000000000000000" pitchFamily="2" charset="2"/>
                  <a:buChar char="§"/>
                </a:pPr>
                <a:r>
                  <a:rPr lang="pl-PL" altLang="pl-PL" sz="1600" dirty="0">
                    <a:latin typeface="Times New Roman" panose="02020603050405020304" pitchFamily="18" charset="0"/>
                    <a:cs typeface="Times New Roman" panose="02020603050405020304" pitchFamily="18" charset="0"/>
                  </a:rPr>
                  <a:t>Przy obliczaniu energii progowej należy uwzględnić prawa zachowania, </a:t>
                </a:r>
                <a:r>
                  <a:rPr lang="pl-PL" altLang="pl-PL" sz="1600" dirty="0" err="1">
                    <a:latin typeface="Times New Roman" panose="02020603050405020304" pitchFamily="18" charset="0"/>
                    <a:cs typeface="Times New Roman" panose="02020603050405020304" pitchFamily="18" charset="0"/>
                  </a:rPr>
                  <a:t>np</a:t>
                </a:r>
                <a:r>
                  <a:rPr lang="pl-PL" altLang="pl-PL" sz="1600" dirty="0">
                    <a:latin typeface="Times New Roman" panose="02020603050405020304" pitchFamily="18" charset="0"/>
                    <a:cs typeface="Times New Roman" panose="02020603050405020304" pitchFamily="18" charset="0"/>
                  </a:rPr>
                  <a:t>:</a:t>
                </a:r>
              </a:p>
              <a:p>
                <a:pPr eaLnBrk="1">
                  <a:lnSpc>
                    <a:spcPct val="93000"/>
                  </a:lnSpc>
                  <a:spcBef>
                    <a:spcPts val="850"/>
                  </a:spcBef>
                  <a:spcAft>
                    <a:spcPts val="850"/>
                  </a:spcAft>
                  <a:buClr>
                    <a:srgbClr val="000000"/>
                  </a:buClr>
                  <a:buSzPct val="100000"/>
                  <a:buFont typeface="Times New Roman" panose="02020603050405020304" pitchFamily="18" charset="0"/>
                  <a:buNone/>
                </a:pPr>
                <a:r>
                  <a:rPr lang="pl-PL" altLang="pl-PL" sz="1600" dirty="0">
                    <a:solidFill>
                      <a:srgbClr val="000080"/>
                    </a:solidFill>
                    <a:latin typeface="Times New Roman" panose="02020603050405020304" pitchFamily="18" charset="0"/>
                    <a:cs typeface="Times New Roman" panose="02020603050405020304" pitchFamily="18" charset="0"/>
                  </a:rPr>
                  <a:t>  </a:t>
                </a:r>
              </a:p>
            </p:txBody>
          </p:sp>
        </mc:Choice>
        <mc:Fallback xmlns="">
          <p:sp>
            <p:nvSpPr>
              <p:cNvPr id="10" name="Text Box 8">
                <a:extLst>
                  <a:ext uri="{FF2B5EF4-FFF2-40B4-BE49-F238E27FC236}">
                    <a16:creationId xmlns:a16="http://schemas.microsoft.com/office/drawing/2014/main" id="{FD796AB1-7F0B-4B57-963C-C63E209307DC}"/>
                  </a:ext>
                </a:extLst>
              </p:cNvPr>
              <p:cNvSpPr txBox="1">
                <a:spLocks noRot="1" noChangeAspect="1" noMove="1" noResize="1" noEditPoints="1" noAdjustHandles="1" noChangeArrowheads="1" noChangeShapeType="1" noTextEdit="1"/>
              </p:cNvSpPr>
              <p:nvPr/>
            </p:nvSpPr>
            <p:spPr bwMode="auto">
              <a:xfrm>
                <a:off x="844978" y="1384170"/>
                <a:ext cx="9359900" cy="3011488"/>
              </a:xfrm>
              <a:prstGeom prst="rect">
                <a:avLst/>
              </a:prstGeom>
              <a:blipFill>
                <a:blip r:embed="rId2"/>
                <a:stretch>
                  <a:fillRect l="-326" t="-81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sp>
        <p:nvSpPr>
          <p:cNvPr id="7" name="pole tekstowe 6">
            <a:extLst>
              <a:ext uri="{FF2B5EF4-FFF2-40B4-BE49-F238E27FC236}">
                <a16:creationId xmlns:a16="http://schemas.microsoft.com/office/drawing/2014/main" id="{191E4B50-4C88-4024-805B-8AC90A1FCC5E}"/>
              </a:ext>
            </a:extLst>
          </p:cNvPr>
          <p:cNvSpPr txBox="1"/>
          <p:nvPr/>
        </p:nvSpPr>
        <p:spPr>
          <a:xfrm>
            <a:off x="4949505" y="2420223"/>
            <a:ext cx="65" cy="553998"/>
          </a:xfrm>
          <a:prstGeom prst="rect">
            <a:avLst/>
          </a:prstGeom>
          <a:noFill/>
        </p:spPr>
        <p:txBody>
          <a:bodyPr wrap="none" lIns="0" tIns="0" rIns="0" bIns="0" rtlCol="0">
            <a:spAutoFit/>
          </a:bodyPr>
          <a:lstStyle/>
          <a:p>
            <a:endParaRPr lang="pl-PL" b="0" dirty="0">
              <a:ea typeface="Cambria Math" panose="02040503050406030204" pitchFamily="18" charset="0"/>
            </a:endParaRPr>
          </a:p>
          <a:p>
            <a:endParaRPr lang="en-GB" dirty="0"/>
          </a:p>
        </p:txBody>
      </p:sp>
      <mc:AlternateContent xmlns:mc="http://schemas.openxmlformats.org/markup-compatibility/2006" xmlns:a14="http://schemas.microsoft.com/office/drawing/2010/main">
        <mc:Choice Requires="a14">
          <p:sp>
            <p:nvSpPr>
              <p:cNvPr id="9" name="Prostokąt 8">
                <a:extLst>
                  <a:ext uri="{FF2B5EF4-FFF2-40B4-BE49-F238E27FC236}">
                    <a16:creationId xmlns:a16="http://schemas.microsoft.com/office/drawing/2014/main" id="{DD9AB695-8367-48D3-B646-FFCB69CC88E3}"/>
                  </a:ext>
                </a:extLst>
              </p:cNvPr>
              <p:cNvSpPr/>
              <p:nvPr/>
            </p:nvSpPr>
            <p:spPr>
              <a:xfrm>
                <a:off x="2522974" y="4077152"/>
                <a:ext cx="4281108" cy="883383"/>
              </a:xfrm>
              <a:prstGeom prst="rect">
                <a:avLst/>
              </a:prstGeom>
            </p:spPr>
            <p:txBody>
              <a:bodyPr wrap="none">
                <a:spAutoFit/>
              </a:bodyPr>
              <a:lstStyle/>
              <a:p>
                <a:pPr>
                  <a:lnSpc>
                    <a:spcPct val="93000"/>
                  </a:lnSpc>
                  <a:spcBef>
                    <a:spcPts val="850"/>
                  </a:spcBef>
                  <a:spcAft>
                    <a:spcPts val="850"/>
                  </a:spcAft>
                  <a:buClr>
                    <a:srgbClr val="000000"/>
                  </a:buClr>
                  <a:buSzPct val="100000"/>
                </a:pPr>
                <a14:m>
                  <m:oMath xmlns:m="http://schemas.openxmlformats.org/officeDocument/2006/math">
                    <m:r>
                      <a:rPr lang="pl-PL" i="1" smtClean="0">
                        <a:solidFill>
                          <a:schemeClr val="accent6">
                            <a:lumMod val="50000"/>
                          </a:schemeClr>
                        </a:solidFill>
                        <a:latin typeface="Cambria Math" panose="02040503050406030204" pitchFamily="18" charset="0"/>
                      </a:rPr>
                      <m:t>𝑝</m:t>
                    </m:r>
                    <m:r>
                      <a:rPr lang="pl-PL" i="1" smtClean="0">
                        <a:solidFill>
                          <a:schemeClr val="accent6">
                            <a:lumMod val="50000"/>
                          </a:schemeClr>
                        </a:solidFill>
                        <a:latin typeface="Cambria Math" panose="02040503050406030204" pitchFamily="18" charset="0"/>
                      </a:rPr>
                      <m:t>+</m:t>
                    </m:r>
                    <m:r>
                      <a:rPr lang="pl-PL" i="1" smtClean="0">
                        <a:solidFill>
                          <a:schemeClr val="accent6">
                            <a:lumMod val="50000"/>
                          </a:schemeClr>
                        </a:solidFill>
                        <a:latin typeface="Cambria Math" panose="02040503050406030204" pitchFamily="18" charset="0"/>
                      </a:rPr>
                      <m:t>𝑝</m:t>
                    </m:r>
                    <m:r>
                      <a:rPr lang="pl-PL" i="1">
                        <a:solidFill>
                          <a:schemeClr val="accent6">
                            <a:lumMod val="50000"/>
                          </a:schemeClr>
                        </a:solidFill>
                        <a:latin typeface="Cambria Math" panose="02040503050406030204" pitchFamily="18" charset="0"/>
                        <a:ea typeface="Cambria Math" panose="02040503050406030204" pitchFamily="18" charset="0"/>
                      </a:rPr>
                      <m:t>→</m:t>
                    </m:r>
                    <m:r>
                      <a:rPr lang="pl-PL" i="1">
                        <a:solidFill>
                          <a:schemeClr val="accent6">
                            <a:lumMod val="50000"/>
                          </a:schemeClr>
                        </a:solidFill>
                        <a:latin typeface="Cambria Math" panose="02040503050406030204" pitchFamily="18" charset="0"/>
                        <a:ea typeface="Cambria Math" panose="02040503050406030204" pitchFamily="18" charset="0"/>
                      </a:rPr>
                      <m:t>𝑝</m:t>
                    </m:r>
                    <m:r>
                      <a:rPr lang="pl-PL" i="1">
                        <a:solidFill>
                          <a:schemeClr val="accent6">
                            <a:lumMod val="50000"/>
                          </a:schemeClr>
                        </a:solidFill>
                        <a:latin typeface="Cambria Math" panose="02040503050406030204" pitchFamily="18" charset="0"/>
                        <a:ea typeface="Cambria Math" panose="02040503050406030204" pitchFamily="18" charset="0"/>
                      </a:rPr>
                      <m:t>+</m:t>
                    </m:r>
                    <m:r>
                      <a:rPr lang="pl-PL" b="0" i="1" smtClean="0">
                        <a:solidFill>
                          <a:schemeClr val="accent6">
                            <a:lumMod val="50000"/>
                          </a:schemeClr>
                        </a:solidFill>
                        <a:latin typeface="Cambria Math" panose="02040503050406030204" pitchFamily="18" charset="0"/>
                        <a:ea typeface="Cambria Math" panose="02040503050406030204" pitchFamily="18" charset="0"/>
                      </a:rPr>
                      <m:t>𝑛</m:t>
                    </m:r>
                    <m:r>
                      <a:rPr lang="pl-PL" i="1">
                        <a:solidFill>
                          <a:schemeClr val="accent6">
                            <a:lumMod val="50000"/>
                          </a:schemeClr>
                        </a:solidFill>
                        <a:latin typeface="Cambria Math" panose="02040503050406030204" pitchFamily="18" charset="0"/>
                      </a:rPr>
                      <m:t>+</m:t>
                    </m:r>
                    <m:sSup>
                      <m:sSupPr>
                        <m:ctrlPr>
                          <a:rPr lang="pl-PL" b="0" i="1" smtClean="0">
                            <a:solidFill>
                              <a:schemeClr val="accent6">
                                <a:lumMod val="50000"/>
                              </a:schemeClr>
                            </a:solidFill>
                            <a:latin typeface="Cambria Math" panose="02040503050406030204" pitchFamily="18" charset="0"/>
                            <a:ea typeface="Cambria Math" panose="02040503050406030204" pitchFamily="18" charset="0"/>
                          </a:rPr>
                        </m:ctrlPr>
                      </m:sSupPr>
                      <m:e>
                        <m:r>
                          <a:rPr lang="pl-PL" i="1" smtClean="0">
                            <a:solidFill>
                              <a:schemeClr val="accent6">
                                <a:lumMod val="50000"/>
                              </a:schemeClr>
                            </a:solidFill>
                            <a:latin typeface="Cambria Math" panose="02040503050406030204" pitchFamily="18" charset="0"/>
                            <a:ea typeface="Cambria Math" panose="02040503050406030204" pitchFamily="18" charset="0"/>
                          </a:rPr>
                          <m:t>𝜋</m:t>
                        </m:r>
                      </m:e>
                      <m:sup>
                        <m:r>
                          <a:rPr lang="pl-PL" b="0" i="1" smtClean="0">
                            <a:solidFill>
                              <a:schemeClr val="accent6">
                                <a:lumMod val="50000"/>
                              </a:schemeClr>
                            </a:solidFill>
                            <a:latin typeface="Cambria Math" panose="02040503050406030204" pitchFamily="18" charset="0"/>
                            <a:ea typeface="Cambria Math" panose="02040503050406030204" pitchFamily="18" charset="0"/>
                          </a:rPr>
                          <m:t>+</m:t>
                        </m:r>
                      </m:sup>
                    </m:sSup>
                  </m:oMath>
                </a14:m>
                <a:r>
                  <a:rPr lang="pl-PL" altLang="pl-PL" dirty="0">
                    <a:solidFill>
                      <a:schemeClr val="accent6">
                        <a:lumMod val="50000"/>
                      </a:schemeClr>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pl-PL" altLang="pl-PL" b="0" i="1" smtClean="0">
                            <a:solidFill>
                              <a:schemeClr val="accent6">
                                <a:lumMod val="50000"/>
                              </a:schemeClr>
                            </a:solidFill>
                            <a:latin typeface="Cambria Math" panose="02040503050406030204" pitchFamily="18" charset="0"/>
                            <a:cs typeface="Times New Roman" panose="02020603050405020304" pitchFamily="18" charset="0"/>
                          </a:rPr>
                        </m:ctrlPr>
                      </m:sSubPr>
                      <m:e>
                        <m:r>
                          <a:rPr lang="pl-PL" altLang="pl-PL" b="0" i="1" smtClean="0">
                            <a:solidFill>
                              <a:schemeClr val="accent6">
                                <a:lumMod val="50000"/>
                              </a:schemeClr>
                            </a:solidFill>
                            <a:latin typeface="Cambria Math" panose="02040503050406030204" pitchFamily="18" charset="0"/>
                            <a:cs typeface="Times New Roman" panose="02020603050405020304" pitchFamily="18" charset="0"/>
                          </a:rPr>
                          <m:t>𝐸</m:t>
                        </m:r>
                      </m:e>
                      <m:sub>
                        <m:r>
                          <a:rPr lang="pl-PL" altLang="pl-PL" b="0" i="1" smtClean="0">
                            <a:solidFill>
                              <a:schemeClr val="accent6">
                                <a:lumMod val="50000"/>
                              </a:schemeClr>
                            </a:solidFill>
                            <a:latin typeface="Cambria Math" panose="02040503050406030204" pitchFamily="18" charset="0"/>
                            <a:cs typeface="Times New Roman" panose="02020603050405020304" pitchFamily="18" charset="0"/>
                          </a:rPr>
                          <m:t>𝑝</m:t>
                        </m:r>
                      </m:sub>
                    </m:sSub>
                    <m:r>
                      <a:rPr lang="pl-PL" altLang="pl-PL" b="0" i="1" smtClean="0">
                        <a:solidFill>
                          <a:schemeClr val="accent6">
                            <a:lumMod val="50000"/>
                          </a:schemeClr>
                        </a:solidFill>
                        <a:latin typeface="Cambria Math" panose="02040503050406030204" pitchFamily="18" charset="0"/>
                        <a:cs typeface="Times New Roman" panose="02020603050405020304" pitchFamily="18" charset="0"/>
                      </a:rPr>
                      <m:t>=1.23 </m:t>
                    </m:r>
                  </m:oMath>
                </a14:m>
                <a:r>
                  <a:rPr lang="pl-PL" altLang="pl-PL" dirty="0">
                    <a:solidFill>
                      <a:schemeClr val="accent6">
                        <a:lumMod val="50000"/>
                      </a:schemeClr>
                    </a:solidFill>
                    <a:latin typeface="Times New Roman" panose="02020603050405020304" pitchFamily="18" charset="0"/>
                    <a:cs typeface="Times New Roman" panose="02020603050405020304" pitchFamily="18" charset="0"/>
                  </a:rPr>
                  <a:t>GeV</a:t>
                </a:r>
              </a:p>
              <a:p>
                <a:pPr>
                  <a:lnSpc>
                    <a:spcPct val="93000"/>
                  </a:lnSpc>
                  <a:spcBef>
                    <a:spcPts val="850"/>
                  </a:spcBef>
                  <a:spcAft>
                    <a:spcPts val="850"/>
                  </a:spcAft>
                  <a:buClr>
                    <a:srgbClr val="000000"/>
                  </a:buClr>
                  <a:buSzPct val="100000"/>
                </a:pPr>
                <a14:m>
                  <m:oMath xmlns:m="http://schemas.openxmlformats.org/officeDocument/2006/math">
                    <m:r>
                      <a:rPr lang="pl-PL" i="1">
                        <a:solidFill>
                          <a:schemeClr val="accent6">
                            <a:lumMod val="50000"/>
                          </a:schemeClr>
                        </a:solidFill>
                        <a:latin typeface="Cambria Math" panose="02040503050406030204" pitchFamily="18" charset="0"/>
                      </a:rPr>
                      <m:t>𝑝</m:t>
                    </m:r>
                    <m:r>
                      <a:rPr lang="pl-PL" i="1">
                        <a:solidFill>
                          <a:schemeClr val="accent6">
                            <a:lumMod val="50000"/>
                          </a:schemeClr>
                        </a:solidFill>
                        <a:latin typeface="Cambria Math" panose="02040503050406030204" pitchFamily="18" charset="0"/>
                      </a:rPr>
                      <m:t>+</m:t>
                    </m:r>
                    <m:r>
                      <a:rPr lang="pl-PL" i="1">
                        <a:solidFill>
                          <a:schemeClr val="accent6">
                            <a:lumMod val="50000"/>
                          </a:schemeClr>
                        </a:solidFill>
                        <a:latin typeface="Cambria Math" panose="02040503050406030204" pitchFamily="18" charset="0"/>
                      </a:rPr>
                      <m:t>𝑝</m:t>
                    </m:r>
                    <m:r>
                      <a:rPr lang="pl-PL" i="1">
                        <a:solidFill>
                          <a:schemeClr val="accent6">
                            <a:lumMod val="50000"/>
                          </a:schemeClr>
                        </a:solidFill>
                        <a:latin typeface="Cambria Math" panose="02040503050406030204" pitchFamily="18" charset="0"/>
                        <a:ea typeface="Cambria Math" panose="02040503050406030204" pitchFamily="18" charset="0"/>
                      </a:rPr>
                      <m:t>→</m:t>
                    </m:r>
                    <m:r>
                      <a:rPr lang="pl-PL" i="1">
                        <a:solidFill>
                          <a:schemeClr val="accent6">
                            <a:lumMod val="50000"/>
                          </a:schemeClr>
                        </a:solidFill>
                        <a:latin typeface="Cambria Math" panose="02040503050406030204" pitchFamily="18" charset="0"/>
                        <a:ea typeface="Cambria Math" panose="02040503050406030204" pitchFamily="18" charset="0"/>
                      </a:rPr>
                      <m:t>𝑝</m:t>
                    </m:r>
                    <m:r>
                      <a:rPr lang="pl-PL" i="1">
                        <a:solidFill>
                          <a:schemeClr val="accent6">
                            <a:lumMod val="50000"/>
                          </a:schemeClr>
                        </a:solidFill>
                        <a:latin typeface="Cambria Math" panose="02040503050406030204" pitchFamily="18" charset="0"/>
                        <a:ea typeface="Cambria Math" panose="02040503050406030204" pitchFamily="18" charset="0"/>
                      </a:rPr>
                      <m:t>+</m:t>
                    </m:r>
                    <m:r>
                      <a:rPr lang="pl-PL" b="0" i="1" smtClean="0">
                        <a:solidFill>
                          <a:schemeClr val="accent6">
                            <a:lumMod val="50000"/>
                          </a:schemeClr>
                        </a:solidFill>
                        <a:latin typeface="Cambria Math" panose="02040503050406030204" pitchFamily="18" charset="0"/>
                        <a:ea typeface="Cambria Math" panose="02040503050406030204" pitchFamily="18" charset="0"/>
                      </a:rPr>
                      <m:t>𝑝</m:t>
                    </m:r>
                    <m:r>
                      <a:rPr lang="pl-PL" i="1">
                        <a:solidFill>
                          <a:schemeClr val="accent6">
                            <a:lumMod val="50000"/>
                          </a:schemeClr>
                        </a:solidFill>
                        <a:latin typeface="Cambria Math" panose="02040503050406030204" pitchFamily="18" charset="0"/>
                      </a:rPr>
                      <m:t>+</m:t>
                    </m:r>
                    <m:sSup>
                      <m:sSupPr>
                        <m:ctrlPr>
                          <a:rPr lang="pl-PL" i="1">
                            <a:solidFill>
                              <a:schemeClr val="accent6">
                                <a:lumMod val="50000"/>
                              </a:schemeClr>
                            </a:solidFill>
                            <a:latin typeface="Cambria Math" panose="02040503050406030204" pitchFamily="18" charset="0"/>
                            <a:ea typeface="Cambria Math" panose="02040503050406030204" pitchFamily="18" charset="0"/>
                          </a:rPr>
                        </m:ctrlPr>
                      </m:sSupPr>
                      <m:e>
                        <m:r>
                          <a:rPr lang="pl-PL" i="1">
                            <a:solidFill>
                              <a:schemeClr val="accent6">
                                <a:lumMod val="50000"/>
                              </a:schemeClr>
                            </a:solidFill>
                            <a:latin typeface="Cambria Math" panose="02040503050406030204" pitchFamily="18" charset="0"/>
                            <a:ea typeface="Cambria Math" panose="02040503050406030204" pitchFamily="18" charset="0"/>
                          </a:rPr>
                          <m:t>𝜋</m:t>
                        </m:r>
                      </m:e>
                      <m:sup>
                        <m:r>
                          <a:rPr lang="pl-PL" i="1">
                            <a:solidFill>
                              <a:schemeClr val="accent6">
                                <a:lumMod val="50000"/>
                              </a:schemeClr>
                            </a:solidFill>
                            <a:latin typeface="Cambria Math" panose="02040503050406030204" pitchFamily="18" charset="0"/>
                            <a:ea typeface="Cambria Math" panose="02040503050406030204" pitchFamily="18" charset="0"/>
                          </a:rPr>
                          <m:t>+</m:t>
                        </m:r>
                      </m:sup>
                    </m:sSup>
                    <m:r>
                      <a:rPr lang="pl-PL" i="1">
                        <a:solidFill>
                          <a:schemeClr val="accent6">
                            <a:lumMod val="50000"/>
                          </a:schemeClr>
                        </a:solidFill>
                        <a:latin typeface="Cambria Math" panose="02040503050406030204" pitchFamily="18" charset="0"/>
                      </a:rPr>
                      <m:t>+</m:t>
                    </m:r>
                    <m:sSup>
                      <m:sSupPr>
                        <m:ctrlPr>
                          <a:rPr lang="pl-PL" i="1">
                            <a:solidFill>
                              <a:schemeClr val="accent6">
                                <a:lumMod val="50000"/>
                              </a:schemeClr>
                            </a:solidFill>
                            <a:latin typeface="Cambria Math" panose="02040503050406030204" pitchFamily="18" charset="0"/>
                            <a:ea typeface="Cambria Math" panose="02040503050406030204" pitchFamily="18" charset="0"/>
                          </a:rPr>
                        </m:ctrlPr>
                      </m:sSupPr>
                      <m:e>
                        <m:r>
                          <a:rPr lang="pl-PL" i="1">
                            <a:solidFill>
                              <a:schemeClr val="accent6">
                                <a:lumMod val="50000"/>
                              </a:schemeClr>
                            </a:solidFill>
                            <a:latin typeface="Cambria Math" panose="02040503050406030204" pitchFamily="18" charset="0"/>
                            <a:ea typeface="Cambria Math" panose="02040503050406030204" pitchFamily="18" charset="0"/>
                          </a:rPr>
                          <m:t>𝜋</m:t>
                        </m:r>
                      </m:e>
                      <m:sup>
                        <m:r>
                          <a:rPr lang="pl-PL" b="0" i="1" smtClean="0">
                            <a:solidFill>
                              <a:schemeClr val="accent6">
                                <a:lumMod val="50000"/>
                              </a:schemeClr>
                            </a:solidFill>
                            <a:latin typeface="Cambria Math" panose="02040503050406030204" pitchFamily="18" charset="0"/>
                            <a:ea typeface="Cambria Math" panose="02040503050406030204" pitchFamily="18" charset="0"/>
                          </a:rPr>
                          <m:t>−</m:t>
                        </m:r>
                      </m:sup>
                    </m:sSup>
                  </m:oMath>
                </a14:m>
                <a:r>
                  <a:rPr lang="pl-PL" altLang="pl-PL" dirty="0">
                    <a:solidFill>
                      <a:schemeClr val="accent6">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pl-PL" altLang="pl-PL" i="1">
                            <a:solidFill>
                              <a:schemeClr val="accent6">
                                <a:lumMod val="50000"/>
                              </a:schemeClr>
                            </a:solidFill>
                            <a:latin typeface="Cambria Math" panose="02040503050406030204" pitchFamily="18" charset="0"/>
                            <a:cs typeface="Times New Roman" panose="02020603050405020304" pitchFamily="18" charset="0"/>
                          </a:rPr>
                        </m:ctrlPr>
                      </m:sSubPr>
                      <m:e>
                        <m:r>
                          <a:rPr lang="pl-PL" altLang="pl-PL" i="1">
                            <a:solidFill>
                              <a:schemeClr val="accent6">
                                <a:lumMod val="50000"/>
                              </a:schemeClr>
                            </a:solidFill>
                            <a:latin typeface="Cambria Math" panose="02040503050406030204" pitchFamily="18" charset="0"/>
                            <a:cs typeface="Times New Roman" panose="02020603050405020304" pitchFamily="18" charset="0"/>
                          </a:rPr>
                          <m:t>𝐸</m:t>
                        </m:r>
                      </m:e>
                      <m:sub>
                        <m:r>
                          <a:rPr lang="pl-PL" altLang="pl-PL" i="1">
                            <a:solidFill>
                              <a:schemeClr val="accent6">
                                <a:lumMod val="50000"/>
                              </a:schemeClr>
                            </a:solidFill>
                            <a:latin typeface="Cambria Math" panose="02040503050406030204" pitchFamily="18" charset="0"/>
                            <a:cs typeface="Times New Roman" panose="02020603050405020304" pitchFamily="18" charset="0"/>
                          </a:rPr>
                          <m:t>𝑝</m:t>
                        </m:r>
                      </m:sub>
                    </m:sSub>
                    <m:r>
                      <a:rPr lang="pl-PL" altLang="pl-PL" i="1">
                        <a:solidFill>
                          <a:schemeClr val="accent6">
                            <a:lumMod val="50000"/>
                          </a:schemeClr>
                        </a:solidFill>
                        <a:latin typeface="Cambria Math" panose="02040503050406030204" pitchFamily="18" charset="0"/>
                        <a:cs typeface="Times New Roman" panose="02020603050405020304" pitchFamily="18" charset="0"/>
                      </a:rPr>
                      <m:t>=1.</m:t>
                    </m:r>
                    <m:r>
                      <a:rPr lang="pl-PL" altLang="pl-PL" b="0" i="1" smtClean="0">
                        <a:solidFill>
                          <a:schemeClr val="accent6">
                            <a:lumMod val="50000"/>
                          </a:schemeClr>
                        </a:solidFill>
                        <a:latin typeface="Cambria Math" panose="02040503050406030204" pitchFamily="18" charset="0"/>
                        <a:cs typeface="Times New Roman" panose="02020603050405020304" pitchFamily="18" charset="0"/>
                      </a:rPr>
                      <m:t>54</m:t>
                    </m:r>
                    <m:r>
                      <a:rPr lang="pl-PL" altLang="pl-PL" i="1">
                        <a:solidFill>
                          <a:schemeClr val="accent6">
                            <a:lumMod val="50000"/>
                          </a:schemeClr>
                        </a:solidFill>
                        <a:latin typeface="Cambria Math" panose="02040503050406030204" pitchFamily="18" charset="0"/>
                        <a:cs typeface="Times New Roman" panose="02020603050405020304" pitchFamily="18" charset="0"/>
                      </a:rPr>
                      <m:t> </m:t>
                    </m:r>
                  </m:oMath>
                </a14:m>
                <a:r>
                  <a:rPr lang="pl-PL" altLang="pl-PL" dirty="0">
                    <a:solidFill>
                      <a:schemeClr val="accent6">
                        <a:lumMod val="50000"/>
                      </a:schemeClr>
                    </a:solidFill>
                    <a:latin typeface="Times New Roman" panose="02020603050405020304" pitchFamily="18" charset="0"/>
                    <a:cs typeface="Times New Roman" panose="02020603050405020304" pitchFamily="18" charset="0"/>
                  </a:rPr>
                  <a:t>GeV</a:t>
                </a:r>
              </a:p>
            </p:txBody>
          </p:sp>
        </mc:Choice>
        <mc:Fallback xmlns="">
          <p:sp>
            <p:nvSpPr>
              <p:cNvPr id="9" name="Prostokąt 8">
                <a:extLst>
                  <a:ext uri="{FF2B5EF4-FFF2-40B4-BE49-F238E27FC236}">
                    <a16:creationId xmlns:a16="http://schemas.microsoft.com/office/drawing/2014/main" id="{DD9AB695-8367-48D3-B646-FFCB69CC88E3}"/>
                  </a:ext>
                </a:extLst>
              </p:cNvPr>
              <p:cNvSpPr>
                <a:spLocks noRot="1" noChangeAspect="1" noMove="1" noResize="1" noEditPoints="1" noAdjustHandles="1" noChangeArrowheads="1" noChangeShapeType="1" noTextEdit="1"/>
              </p:cNvSpPr>
              <p:nvPr/>
            </p:nvSpPr>
            <p:spPr>
              <a:xfrm>
                <a:off x="2522974" y="4077152"/>
                <a:ext cx="4281108" cy="883383"/>
              </a:xfrm>
              <a:prstGeom prst="rect">
                <a:avLst/>
              </a:prstGeom>
              <a:blipFill>
                <a:blip r:embed="rId3"/>
                <a:stretch>
                  <a:fillRect t="-6207" r="-285" b="-7586"/>
                </a:stretch>
              </a:blipFill>
            </p:spPr>
            <p:txBody>
              <a:bodyPr/>
              <a:lstStyle/>
              <a:p>
                <a:r>
                  <a:rPr lang="en-GB">
                    <a:noFill/>
                  </a:rPr>
                  <a:t> </a:t>
                </a:r>
              </a:p>
            </p:txBody>
          </p:sp>
        </mc:Fallback>
      </mc:AlternateContent>
      <p:pic>
        <p:nvPicPr>
          <p:cNvPr id="2050" name="Picture 2" descr="http://hyperphysics.phy-astr.gsu.edu/hbase/Relativ/imgrel/pair.gif">
            <a:extLst>
              <a:ext uri="{FF2B5EF4-FFF2-40B4-BE49-F238E27FC236}">
                <a16:creationId xmlns:a16="http://schemas.microsoft.com/office/drawing/2014/main" id="{2D8836B3-7DB1-4075-8752-578B8069A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8235" y="5125673"/>
            <a:ext cx="3246887" cy="140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921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Fizyka akceleratorów w pigułce   </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13</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p:grpSp>
        <p:nvGrpSpPr>
          <p:cNvPr id="22" name="Grupa 21">
            <a:extLst>
              <a:ext uri="{FF2B5EF4-FFF2-40B4-BE49-F238E27FC236}">
                <a16:creationId xmlns:a16="http://schemas.microsoft.com/office/drawing/2014/main" id="{D1666A60-B101-4002-9DA3-6FC031F783DD}"/>
              </a:ext>
            </a:extLst>
          </p:cNvPr>
          <p:cNvGrpSpPr/>
          <p:nvPr/>
        </p:nvGrpSpPr>
        <p:grpSpPr>
          <a:xfrm>
            <a:off x="176168" y="2751589"/>
            <a:ext cx="4296080" cy="2167784"/>
            <a:chOff x="471664" y="2936147"/>
            <a:chExt cx="4849753" cy="2486566"/>
          </a:xfrm>
        </p:grpSpPr>
        <p:pic>
          <p:nvPicPr>
            <p:cNvPr id="15" name="Obraz 14">
              <a:extLst>
                <a:ext uri="{FF2B5EF4-FFF2-40B4-BE49-F238E27FC236}">
                  <a16:creationId xmlns:a16="http://schemas.microsoft.com/office/drawing/2014/main" id="{44F226F9-2DC7-422A-87DD-AB7CF2E0C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64" y="2936147"/>
              <a:ext cx="4849753" cy="2486566"/>
            </a:xfrm>
            <a:prstGeom prst="rect">
              <a:avLst/>
            </a:prstGeom>
          </p:spPr>
        </p:pic>
        <p:sp>
          <p:nvSpPr>
            <p:cNvPr id="19" name="pole tekstowe 18">
              <a:extLst>
                <a:ext uri="{FF2B5EF4-FFF2-40B4-BE49-F238E27FC236}">
                  <a16:creationId xmlns:a16="http://schemas.microsoft.com/office/drawing/2014/main" id="{CDCB57AA-33D3-4018-9883-6EBB900E1842}"/>
                </a:ext>
              </a:extLst>
            </p:cNvPr>
            <p:cNvSpPr txBox="1"/>
            <p:nvPr/>
          </p:nvSpPr>
          <p:spPr>
            <a:xfrm>
              <a:off x="1084345" y="4090219"/>
              <a:ext cx="1698148" cy="215444"/>
            </a:xfrm>
            <a:prstGeom prst="rect">
              <a:avLst/>
            </a:prstGeom>
            <a:gradFill flip="none" rotWithShape="1">
              <a:gsLst>
                <a:gs pos="14000">
                  <a:srgbClr val="FFCC00">
                    <a:shade val="30000"/>
                    <a:satMod val="115000"/>
                  </a:srgbClr>
                </a:gs>
                <a:gs pos="69000">
                  <a:srgbClr val="FFCC00">
                    <a:shade val="67500"/>
                    <a:satMod val="115000"/>
                  </a:srgbClr>
                </a:gs>
                <a:gs pos="100000">
                  <a:srgbClr val="FFCC00">
                    <a:shade val="100000"/>
                    <a:satMod val="115000"/>
                  </a:srgbClr>
                </a:gs>
              </a:gsLst>
              <a:path path="circle">
                <a:fillToRect l="100000" b="100000"/>
              </a:path>
              <a:tileRect t="-100000" r="-100000"/>
            </a:gradFill>
          </p:spPr>
          <p:txBody>
            <a:bodyPr wrap="none" lIns="36000" tIns="0" rIns="36000" bIns="0" rtlCol="0">
              <a:spAutoFit/>
            </a:bodyPr>
            <a:lstStyle/>
            <a:p>
              <a:r>
                <a:rPr lang="pl-PL" sz="1400" b="1" dirty="0">
                  <a:solidFill>
                    <a:srgbClr val="0070C0"/>
                  </a:solidFill>
                </a:rPr>
                <a:t>zderzenia - detektory</a:t>
              </a:r>
              <a:endParaRPr lang="en-GB" sz="1400" b="1" dirty="0">
                <a:solidFill>
                  <a:srgbClr val="0070C0"/>
                </a:solidFill>
              </a:endParaRPr>
            </a:p>
          </p:txBody>
        </p:sp>
        <p:sp>
          <p:nvSpPr>
            <p:cNvPr id="20" name="pole tekstowe 19">
              <a:extLst>
                <a:ext uri="{FF2B5EF4-FFF2-40B4-BE49-F238E27FC236}">
                  <a16:creationId xmlns:a16="http://schemas.microsoft.com/office/drawing/2014/main" id="{5CC50401-61C7-422A-B982-9503C3944FB2}"/>
                </a:ext>
              </a:extLst>
            </p:cNvPr>
            <p:cNvSpPr txBox="1"/>
            <p:nvPr/>
          </p:nvSpPr>
          <p:spPr>
            <a:xfrm>
              <a:off x="1833805" y="3487881"/>
              <a:ext cx="1882878" cy="430887"/>
            </a:xfrm>
            <a:prstGeom prst="rect">
              <a:avLst/>
            </a:prstGeom>
            <a:gradFill flip="none" rotWithShape="1">
              <a:gsLst>
                <a:gs pos="14000">
                  <a:srgbClr val="FFCC00">
                    <a:shade val="30000"/>
                    <a:satMod val="115000"/>
                  </a:srgbClr>
                </a:gs>
                <a:gs pos="69000">
                  <a:srgbClr val="FFCC00">
                    <a:shade val="67500"/>
                    <a:satMod val="115000"/>
                  </a:srgbClr>
                </a:gs>
                <a:gs pos="100000">
                  <a:srgbClr val="FFCC00">
                    <a:shade val="100000"/>
                    <a:satMod val="115000"/>
                  </a:srgbClr>
                </a:gs>
              </a:gsLst>
              <a:path path="circle">
                <a:fillToRect l="100000" b="100000"/>
              </a:path>
              <a:tileRect t="-100000" r="-100000"/>
            </a:gradFill>
          </p:spPr>
          <p:txBody>
            <a:bodyPr wrap="square" lIns="36000" tIns="0" rIns="36000" bIns="0" rtlCol="0">
              <a:spAutoFit/>
            </a:bodyPr>
            <a:lstStyle/>
            <a:p>
              <a:pPr algn="ctr"/>
              <a:r>
                <a:rPr lang="pl-PL" sz="1400" b="1" dirty="0">
                  <a:solidFill>
                    <a:srgbClr val="0070C0"/>
                  </a:solidFill>
                </a:rPr>
                <a:t>przyspieszanie – wnęki rezonansowe</a:t>
              </a:r>
              <a:endParaRPr lang="en-GB" sz="1400" b="1" dirty="0">
                <a:solidFill>
                  <a:srgbClr val="0070C0"/>
                </a:solidFill>
              </a:endParaRPr>
            </a:p>
          </p:txBody>
        </p:sp>
        <p:sp>
          <p:nvSpPr>
            <p:cNvPr id="21" name="pole tekstowe 20">
              <a:extLst>
                <a:ext uri="{FF2B5EF4-FFF2-40B4-BE49-F238E27FC236}">
                  <a16:creationId xmlns:a16="http://schemas.microsoft.com/office/drawing/2014/main" id="{B0B0999F-D4B8-41EA-86A3-51B872662EEC}"/>
                </a:ext>
              </a:extLst>
            </p:cNvPr>
            <p:cNvSpPr txBox="1"/>
            <p:nvPr/>
          </p:nvSpPr>
          <p:spPr>
            <a:xfrm>
              <a:off x="2149020" y="4408684"/>
              <a:ext cx="1357578" cy="430887"/>
            </a:xfrm>
            <a:prstGeom prst="rect">
              <a:avLst/>
            </a:prstGeom>
            <a:gradFill flip="none" rotWithShape="1">
              <a:gsLst>
                <a:gs pos="14000">
                  <a:srgbClr val="FFCC00">
                    <a:shade val="30000"/>
                    <a:satMod val="115000"/>
                  </a:srgbClr>
                </a:gs>
                <a:gs pos="69000">
                  <a:srgbClr val="FFCC00">
                    <a:shade val="67500"/>
                    <a:satMod val="115000"/>
                  </a:srgbClr>
                </a:gs>
                <a:gs pos="100000">
                  <a:srgbClr val="FFCC00">
                    <a:shade val="100000"/>
                    <a:satMod val="115000"/>
                  </a:srgbClr>
                </a:gs>
              </a:gsLst>
              <a:path path="circle">
                <a:fillToRect l="100000" b="100000"/>
              </a:path>
              <a:tileRect t="-100000" r="-100000"/>
            </a:gradFill>
          </p:spPr>
          <p:txBody>
            <a:bodyPr wrap="square" lIns="36000" tIns="0" rIns="36000" bIns="0" rtlCol="0">
              <a:spAutoFit/>
            </a:bodyPr>
            <a:lstStyle/>
            <a:p>
              <a:pPr algn="ctr"/>
              <a:r>
                <a:rPr lang="pl-PL" sz="1400" b="1" dirty="0">
                  <a:solidFill>
                    <a:srgbClr val="0070C0"/>
                  </a:solidFill>
                </a:rPr>
                <a:t>zakrzywianie - magnesy</a:t>
              </a:r>
              <a:endParaRPr lang="en-GB" sz="1400" b="1" dirty="0">
                <a:solidFill>
                  <a:srgbClr val="0070C0"/>
                </a:solidFill>
              </a:endParaRPr>
            </a:p>
          </p:txBody>
        </p:sp>
      </p:grpSp>
      <p:sp>
        <p:nvSpPr>
          <p:cNvPr id="5" name="pole tekstowe 4">
            <a:extLst>
              <a:ext uri="{FF2B5EF4-FFF2-40B4-BE49-F238E27FC236}">
                <a16:creationId xmlns:a16="http://schemas.microsoft.com/office/drawing/2014/main" id="{7442CD35-3165-4C74-AFDA-3A64543B7A99}"/>
              </a:ext>
            </a:extLst>
          </p:cNvPr>
          <p:cNvSpPr txBox="1"/>
          <p:nvPr/>
        </p:nvSpPr>
        <p:spPr>
          <a:xfrm>
            <a:off x="939568" y="1233182"/>
            <a:ext cx="7725192" cy="369332"/>
          </a:xfrm>
          <a:prstGeom prst="rect">
            <a:avLst/>
          </a:prstGeom>
          <a:noFill/>
        </p:spPr>
        <p:txBody>
          <a:bodyPr wrap="none" rtlCol="0">
            <a:spAutoFit/>
          </a:bodyPr>
          <a:lstStyle/>
          <a:p>
            <a:pPr marL="285750" indent="-285750">
              <a:buFont typeface="Wingdings" panose="05000000000000000000" pitchFamily="2" charset="2"/>
              <a:buChar char="§"/>
            </a:pPr>
            <a:r>
              <a:rPr lang="pl-PL" dirty="0"/>
              <a:t>Akceleratory to urządzenia do przyspieszania cząstek, głównie naładowanych.</a:t>
            </a:r>
          </a:p>
        </p:txBody>
      </p:sp>
      <p:sp>
        <p:nvSpPr>
          <p:cNvPr id="23" name="Prostokąt 22">
            <a:extLst>
              <a:ext uri="{FF2B5EF4-FFF2-40B4-BE49-F238E27FC236}">
                <a16:creationId xmlns:a16="http://schemas.microsoft.com/office/drawing/2014/main" id="{A4B01ED4-4C7C-4ECF-91FE-32FB788827E3}"/>
              </a:ext>
            </a:extLst>
          </p:cNvPr>
          <p:cNvSpPr/>
          <p:nvPr/>
        </p:nvSpPr>
        <p:spPr>
          <a:xfrm>
            <a:off x="482366" y="1536769"/>
            <a:ext cx="7252283" cy="1077218"/>
          </a:xfrm>
          <a:prstGeom prst="rect">
            <a:avLst/>
          </a:prstGeom>
        </p:spPr>
        <p:txBody>
          <a:bodyPr wrap="square">
            <a:spAutoFit/>
          </a:bodyPr>
          <a:lstStyle/>
          <a:p>
            <a:pPr marL="285750" indent="-285750">
              <a:buFont typeface="Arial" panose="020B0604020202020204" pitchFamily="34" charset="0"/>
              <a:buChar char="•"/>
            </a:pPr>
            <a:r>
              <a:rPr lang="pl-PL" sz="1600" dirty="0"/>
              <a:t>Najefektywniej jest przyspieszać je wielokrotnie w tych samych elementach.</a:t>
            </a:r>
          </a:p>
          <a:p>
            <a:pPr marL="285750" indent="-285750">
              <a:buFont typeface="Arial" panose="020B0604020202020204" pitchFamily="34" charset="0"/>
              <a:buChar char="•"/>
            </a:pPr>
            <a:r>
              <a:rPr lang="pl-PL" sz="1600" dirty="0"/>
              <a:t>Musimy zatem mieć:</a:t>
            </a:r>
          </a:p>
          <a:p>
            <a:pPr lvl="1"/>
            <a:r>
              <a:rPr lang="pl-PL" sz="1600" dirty="0">
                <a:solidFill>
                  <a:srgbClr val="990000"/>
                </a:solidFill>
              </a:rPr>
              <a:t>pole magnetyczne do zakrzywiania toru </a:t>
            </a:r>
            <a:r>
              <a:rPr lang="pl-PL" sz="1600" dirty="0"/>
              <a:t>i ogniskowania cząstek,</a:t>
            </a:r>
          </a:p>
          <a:p>
            <a:pPr lvl="1"/>
            <a:r>
              <a:rPr lang="pl-PL" sz="1600" dirty="0"/>
              <a:t>pole elektryczne do przyspieszania </a:t>
            </a:r>
            <a:endParaRPr lang="en-GB" dirty="0"/>
          </a:p>
        </p:txBody>
      </p:sp>
      <p:grpSp>
        <p:nvGrpSpPr>
          <p:cNvPr id="26" name="Grupa 25">
            <a:extLst>
              <a:ext uri="{FF2B5EF4-FFF2-40B4-BE49-F238E27FC236}">
                <a16:creationId xmlns:a16="http://schemas.microsoft.com/office/drawing/2014/main" id="{064B7DCC-0426-49BE-A07D-E66C0BAAC403}"/>
              </a:ext>
            </a:extLst>
          </p:cNvPr>
          <p:cNvGrpSpPr/>
          <p:nvPr/>
        </p:nvGrpSpPr>
        <p:grpSpPr>
          <a:xfrm>
            <a:off x="6181723" y="2354598"/>
            <a:ext cx="2962277" cy="2543175"/>
            <a:chOff x="6181723" y="2354598"/>
            <a:chExt cx="2962277" cy="2543175"/>
          </a:xfrm>
        </p:grpSpPr>
        <p:grpSp>
          <p:nvGrpSpPr>
            <p:cNvPr id="7" name="Grupa 6">
              <a:extLst>
                <a:ext uri="{FF2B5EF4-FFF2-40B4-BE49-F238E27FC236}">
                  <a16:creationId xmlns:a16="http://schemas.microsoft.com/office/drawing/2014/main" id="{6D195DBD-AB86-47C8-A36F-C9E1FA9844D5}"/>
                </a:ext>
              </a:extLst>
            </p:cNvPr>
            <p:cNvGrpSpPr/>
            <p:nvPr/>
          </p:nvGrpSpPr>
          <p:grpSpPr>
            <a:xfrm>
              <a:off x="6181723" y="2354598"/>
              <a:ext cx="2962277" cy="2543175"/>
              <a:chOff x="8931225" y="2599865"/>
              <a:chExt cx="2962277" cy="2543175"/>
            </a:xfrm>
          </p:grpSpPr>
          <p:pic>
            <p:nvPicPr>
              <p:cNvPr id="8" name="Picture 6" descr="https://www.lhc-closer.es/webapp/files/1435504085_dc59eb6792dd206c849c3531f53804da.gif">
                <a:extLst>
                  <a:ext uri="{FF2B5EF4-FFF2-40B4-BE49-F238E27FC236}">
                    <a16:creationId xmlns:a16="http://schemas.microsoft.com/office/drawing/2014/main" id="{4C2407AC-105C-488F-AAB4-3F5BFB526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1225" y="2599865"/>
                <a:ext cx="2962275" cy="2543175"/>
              </a:xfrm>
              <a:prstGeom prst="rect">
                <a:avLst/>
              </a:prstGeom>
              <a:noFill/>
              <a:extLst>
                <a:ext uri="{909E8E84-426E-40DD-AFC4-6F175D3DCCD1}">
                  <a14:hiddenFill xmlns:a14="http://schemas.microsoft.com/office/drawing/2010/main">
                    <a:solidFill>
                      <a:srgbClr val="FFFFFF"/>
                    </a:solidFill>
                  </a14:hiddenFill>
                </a:ext>
              </a:extLst>
            </p:spPr>
          </p:pic>
          <p:sp>
            <p:nvSpPr>
              <p:cNvPr id="9" name="Prostokąt 8">
                <a:extLst>
                  <a:ext uri="{FF2B5EF4-FFF2-40B4-BE49-F238E27FC236}">
                    <a16:creationId xmlns:a16="http://schemas.microsoft.com/office/drawing/2014/main" id="{2FCC5D4E-09FE-45DD-940E-60449A5FE49C}"/>
                  </a:ext>
                </a:extLst>
              </p:cNvPr>
              <p:cNvSpPr/>
              <p:nvPr/>
            </p:nvSpPr>
            <p:spPr>
              <a:xfrm rot="16200000">
                <a:off x="10963369" y="3385139"/>
                <a:ext cx="1598655" cy="261610"/>
              </a:xfrm>
              <a:prstGeom prst="rect">
                <a:avLst/>
              </a:prstGeom>
            </p:spPr>
            <p:txBody>
              <a:bodyPr wrap="square">
                <a:spAutoFit/>
              </a:bodyPr>
              <a:lstStyle/>
              <a:p>
                <a:r>
                  <a:rPr lang="en-GB" sz="1050" dirty="0">
                    <a:solidFill>
                      <a:srgbClr val="0070C0"/>
                    </a:solidFill>
                  </a:rPr>
                  <a:t>https://www.lhc-closer.es</a:t>
                </a:r>
              </a:p>
            </p:txBody>
          </p:sp>
        </p:grpSp>
        <mc:AlternateContent xmlns:mc="http://schemas.openxmlformats.org/markup-compatibility/2006" xmlns:a14="http://schemas.microsoft.com/office/drawing/2010/main">
          <mc:Choice Requires="a14">
            <p:sp>
              <p:nvSpPr>
                <p:cNvPr id="24" name="pole tekstowe 23">
                  <a:extLst>
                    <a:ext uri="{FF2B5EF4-FFF2-40B4-BE49-F238E27FC236}">
                      <a16:creationId xmlns:a16="http://schemas.microsoft.com/office/drawing/2014/main" id="{2493B96D-49B4-4BF7-9B77-AF4C70225318}"/>
                    </a:ext>
                  </a:extLst>
                </p:cNvPr>
                <p:cNvSpPr txBox="1"/>
                <p:nvPr/>
              </p:nvSpPr>
              <p:spPr>
                <a:xfrm>
                  <a:off x="7301771" y="2367928"/>
                  <a:ext cx="169007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400" b="0" i="1" smtClean="0">
                                <a:solidFill>
                                  <a:srgbClr val="CC3300"/>
                                </a:solidFill>
                                <a:latin typeface="Cambria Math" panose="02040503050406030204" pitchFamily="18" charset="0"/>
                              </a:rPr>
                            </m:ctrlPr>
                          </m:sSubPr>
                          <m:e>
                            <m:acc>
                              <m:accPr>
                                <m:chr m:val="⃗"/>
                                <m:ctrlPr>
                                  <a:rPr lang="en-GB" sz="2400" i="1" smtClean="0">
                                    <a:solidFill>
                                      <a:srgbClr val="CC3300"/>
                                    </a:solidFill>
                                    <a:latin typeface="Cambria Math" panose="02040503050406030204" pitchFamily="18" charset="0"/>
                                  </a:rPr>
                                </m:ctrlPr>
                              </m:accPr>
                              <m:e>
                                <m:r>
                                  <a:rPr lang="pl-PL" sz="2400" b="0" i="1" smtClean="0">
                                    <a:solidFill>
                                      <a:srgbClr val="CC3300"/>
                                    </a:solidFill>
                                    <a:latin typeface="Cambria Math" panose="02040503050406030204" pitchFamily="18" charset="0"/>
                                  </a:rPr>
                                  <m:t>𝐹</m:t>
                                </m:r>
                              </m:e>
                            </m:acc>
                          </m:e>
                          <m:sub>
                            <m:r>
                              <a:rPr lang="pl-PL" sz="2400" b="0" i="1" smtClean="0">
                                <a:solidFill>
                                  <a:srgbClr val="CC3300"/>
                                </a:solidFill>
                                <a:latin typeface="Cambria Math" panose="02040503050406030204" pitchFamily="18" charset="0"/>
                              </a:rPr>
                              <m:t>𝐿</m:t>
                            </m:r>
                          </m:sub>
                        </m:sSub>
                        <m:r>
                          <a:rPr lang="pl-PL" sz="2400" b="0" i="1" smtClean="0">
                            <a:solidFill>
                              <a:srgbClr val="CC3300"/>
                            </a:solidFill>
                            <a:latin typeface="Cambria Math" panose="02040503050406030204" pitchFamily="18" charset="0"/>
                          </a:rPr>
                          <m:t>=</m:t>
                        </m:r>
                        <m:r>
                          <a:rPr lang="pl-PL" sz="2400" b="0" i="1" smtClean="0">
                            <a:solidFill>
                              <a:srgbClr val="CC3300"/>
                            </a:solidFill>
                            <a:latin typeface="Cambria Math" panose="02040503050406030204" pitchFamily="18" charset="0"/>
                          </a:rPr>
                          <m:t>𝑞</m:t>
                        </m:r>
                        <m:acc>
                          <m:accPr>
                            <m:chr m:val="⃗"/>
                            <m:ctrlPr>
                              <a:rPr lang="pl-PL" sz="2400" b="0" i="1" smtClean="0">
                                <a:solidFill>
                                  <a:srgbClr val="CC3300"/>
                                </a:solidFill>
                                <a:latin typeface="Cambria Math" panose="02040503050406030204" pitchFamily="18" charset="0"/>
                              </a:rPr>
                            </m:ctrlPr>
                          </m:accPr>
                          <m:e>
                            <m:r>
                              <a:rPr lang="pl-PL" sz="2400" b="0" i="1" smtClean="0">
                                <a:solidFill>
                                  <a:srgbClr val="CC3300"/>
                                </a:solidFill>
                                <a:latin typeface="Cambria Math" panose="02040503050406030204" pitchFamily="18" charset="0"/>
                              </a:rPr>
                              <m:t>𝑣</m:t>
                            </m:r>
                          </m:e>
                        </m:acc>
                        <m:r>
                          <a:rPr lang="pl-PL" sz="2400" b="0" i="1" smtClean="0">
                            <a:solidFill>
                              <a:srgbClr val="CC3300"/>
                            </a:solidFill>
                            <a:latin typeface="Cambria Math" panose="02040503050406030204" pitchFamily="18" charset="0"/>
                            <a:ea typeface="Cambria Math" panose="02040503050406030204" pitchFamily="18" charset="0"/>
                          </a:rPr>
                          <m:t>×</m:t>
                        </m:r>
                        <m:acc>
                          <m:accPr>
                            <m:chr m:val="⃗"/>
                            <m:ctrlPr>
                              <a:rPr lang="pl-PL" sz="2400" b="0" i="1" smtClean="0">
                                <a:solidFill>
                                  <a:srgbClr val="CC3300"/>
                                </a:solidFill>
                                <a:latin typeface="Cambria Math" panose="02040503050406030204" pitchFamily="18" charset="0"/>
                                <a:ea typeface="Cambria Math" panose="02040503050406030204" pitchFamily="18" charset="0"/>
                              </a:rPr>
                            </m:ctrlPr>
                          </m:accPr>
                          <m:e>
                            <m:r>
                              <a:rPr lang="pl-PL" sz="2400" b="0" i="1" smtClean="0">
                                <a:solidFill>
                                  <a:srgbClr val="CC3300"/>
                                </a:solidFill>
                                <a:latin typeface="Cambria Math" panose="02040503050406030204" pitchFamily="18" charset="0"/>
                                <a:ea typeface="Cambria Math" panose="02040503050406030204" pitchFamily="18" charset="0"/>
                              </a:rPr>
                              <m:t>𝐵</m:t>
                            </m:r>
                          </m:e>
                        </m:acc>
                      </m:oMath>
                    </m:oMathPara>
                  </a14:m>
                  <a:endParaRPr lang="en-GB" sz="3200" dirty="0"/>
                </a:p>
              </p:txBody>
            </p:sp>
          </mc:Choice>
          <mc:Fallback xmlns="">
            <p:sp>
              <p:nvSpPr>
                <p:cNvPr id="24" name="pole tekstowe 23">
                  <a:extLst>
                    <a:ext uri="{FF2B5EF4-FFF2-40B4-BE49-F238E27FC236}">
                      <a16:creationId xmlns:a16="http://schemas.microsoft.com/office/drawing/2014/main" id="{2493B96D-49B4-4BF7-9B77-AF4C70225318}"/>
                    </a:ext>
                  </a:extLst>
                </p:cNvPr>
                <p:cNvSpPr txBox="1">
                  <a:spLocks noRot="1" noChangeAspect="1" noMove="1" noResize="1" noEditPoints="1" noAdjustHandles="1" noChangeArrowheads="1" noChangeShapeType="1" noTextEdit="1"/>
                </p:cNvSpPr>
                <p:nvPr/>
              </p:nvSpPr>
              <p:spPr>
                <a:xfrm>
                  <a:off x="7301771" y="2367928"/>
                  <a:ext cx="1690078" cy="414088"/>
                </a:xfrm>
                <a:prstGeom prst="rect">
                  <a:avLst/>
                </a:prstGeom>
                <a:blipFill>
                  <a:blip r:embed="rId4"/>
                  <a:stretch>
                    <a:fillRect/>
                  </a:stretch>
                </a:blipFill>
              </p:spPr>
              <p:txBody>
                <a:bodyPr/>
                <a:lstStyle/>
                <a:p>
                  <a:r>
                    <a:rPr lang="en-GB">
                      <a:noFill/>
                    </a:rPr>
                    <a:t> </a:t>
                  </a:r>
                </a:p>
              </p:txBody>
            </p:sp>
          </mc:Fallback>
        </mc:AlternateContent>
      </p:grpSp>
      <p:grpSp>
        <p:nvGrpSpPr>
          <p:cNvPr id="25" name="Grupa 24">
            <a:extLst>
              <a:ext uri="{FF2B5EF4-FFF2-40B4-BE49-F238E27FC236}">
                <a16:creationId xmlns:a16="http://schemas.microsoft.com/office/drawing/2014/main" id="{93827F80-621F-4389-94E2-3A3A8FAC6D82}"/>
              </a:ext>
            </a:extLst>
          </p:cNvPr>
          <p:cNvGrpSpPr/>
          <p:nvPr/>
        </p:nvGrpSpPr>
        <p:grpSpPr>
          <a:xfrm>
            <a:off x="4050890" y="4576872"/>
            <a:ext cx="5093110" cy="1685694"/>
            <a:chOff x="4050890" y="4576872"/>
            <a:chExt cx="5093110" cy="1685694"/>
          </a:xfrm>
        </p:grpSpPr>
        <p:grpSp>
          <p:nvGrpSpPr>
            <p:cNvPr id="16" name="Grupa 15">
              <a:extLst>
                <a:ext uri="{FF2B5EF4-FFF2-40B4-BE49-F238E27FC236}">
                  <a16:creationId xmlns:a16="http://schemas.microsoft.com/office/drawing/2014/main" id="{8A1FE27D-C03B-41F2-99D8-127B2E72F4F4}"/>
                </a:ext>
              </a:extLst>
            </p:cNvPr>
            <p:cNvGrpSpPr/>
            <p:nvPr/>
          </p:nvGrpSpPr>
          <p:grpSpPr>
            <a:xfrm>
              <a:off x="4050890" y="4576872"/>
              <a:ext cx="5093110" cy="1685694"/>
              <a:chOff x="7295536" y="4724677"/>
              <a:chExt cx="4896464" cy="1582179"/>
            </a:xfrm>
          </p:grpSpPr>
          <p:pic>
            <p:nvPicPr>
              <p:cNvPr id="17" name="Picture 2" descr="https://upload.wikimedia.org/wikipedia/commons/0/08/Linear_accelerator_animation_16frames_1.6sec.gif">
                <a:extLst>
                  <a:ext uri="{FF2B5EF4-FFF2-40B4-BE49-F238E27FC236}">
                    <a16:creationId xmlns:a16="http://schemas.microsoft.com/office/drawing/2014/main" id="{FC061D90-027C-487E-867D-EF59D26994D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295536" y="4724677"/>
                <a:ext cx="4896464" cy="1560748"/>
              </a:xfrm>
              <a:prstGeom prst="rect">
                <a:avLst/>
              </a:prstGeom>
              <a:noFill/>
              <a:extLst>
                <a:ext uri="{909E8E84-426E-40DD-AFC4-6F175D3DCCD1}">
                  <a14:hiddenFill xmlns:a14="http://schemas.microsoft.com/office/drawing/2010/main">
                    <a:solidFill>
                      <a:srgbClr val="FFFFFF"/>
                    </a:solidFill>
                  </a14:hiddenFill>
                </a:ext>
              </a:extLst>
            </p:spPr>
          </p:pic>
          <p:sp>
            <p:nvSpPr>
              <p:cNvPr id="18" name="Prostokąt 17">
                <a:extLst>
                  <a:ext uri="{FF2B5EF4-FFF2-40B4-BE49-F238E27FC236}">
                    <a16:creationId xmlns:a16="http://schemas.microsoft.com/office/drawing/2014/main" id="{79EA9FCE-56D4-4B36-8816-BB429B2BB8CD}"/>
                  </a:ext>
                </a:extLst>
              </p:cNvPr>
              <p:cNvSpPr/>
              <p:nvPr/>
            </p:nvSpPr>
            <p:spPr>
              <a:xfrm>
                <a:off x="10615928" y="6076024"/>
                <a:ext cx="1576072" cy="230832"/>
              </a:xfrm>
              <a:prstGeom prst="rect">
                <a:avLst/>
              </a:prstGeom>
            </p:spPr>
            <p:txBody>
              <a:bodyPr wrap="none">
                <a:spAutoFit/>
              </a:bodyPr>
              <a:lstStyle/>
              <a:p>
                <a:r>
                  <a:rPr lang="en-GB" sz="900" dirty="0">
                    <a:solidFill>
                      <a:srgbClr val="222222"/>
                    </a:solidFill>
                    <a:latin typeface="Arial" panose="020B0604020202020204" pitchFamily="34" charset="0"/>
                  </a:rPr>
                  <a:t>From Wikimedia Commons</a:t>
                </a:r>
                <a:endParaRPr lang="en-GB" sz="900" dirty="0"/>
              </a:p>
            </p:txBody>
          </p:sp>
        </p:grpSp>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7684860C-24DD-4DCD-8E87-E78CC11DE3A6}"/>
                    </a:ext>
                  </a:extLst>
                </p:cNvPr>
                <p:cNvSpPr txBox="1"/>
                <p:nvPr/>
              </p:nvSpPr>
              <p:spPr>
                <a:xfrm>
                  <a:off x="7838587" y="5566216"/>
                  <a:ext cx="1124795"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400" b="0" i="1" smtClean="0">
                                <a:solidFill>
                                  <a:srgbClr val="CC3300"/>
                                </a:solidFill>
                                <a:latin typeface="Cambria Math" panose="02040503050406030204" pitchFamily="18" charset="0"/>
                              </a:rPr>
                            </m:ctrlPr>
                          </m:sSubPr>
                          <m:e>
                            <m:acc>
                              <m:accPr>
                                <m:chr m:val="⃗"/>
                                <m:ctrlPr>
                                  <a:rPr lang="en-GB" sz="2400" i="1" smtClean="0">
                                    <a:solidFill>
                                      <a:srgbClr val="CC3300"/>
                                    </a:solidFill>
                                    <a:latin typeface="Cambria Math" panose="02040503050406030204" pitchFamily="18" charset="0"/>
                                  </a:rPr>
                                </m:ctrlPr>
                              </m:accPr>
                              <m:e>
                                <m:r>
                                  <a:rPr lang="pl-PL" sz="2400" b="0" i="1" smtClean="0">
                                    <a:solidFill>
                                      <a:srgbClr val="CC3300"/>
                                    </a:solidFill>
                                    <a:latin typeface="Cambria Math" panose="02040503050406030204" pitchFamily="18" charset="0"/>
                                  </a:rPr>
                                  <m:t>𝐹</m:t>
                                </m:r>
                              </m:e>
                            </m:acc>
                          </m:e>
                          <m:sub>
                            <m:r>
                              <a:rPr lang="pl-PL" sz="2400" b="0" i="1" smtClean="0">
                                <a:solidFill>
                                  <a:srgbClr val="CC3300"/>
                                </a:solidFill>
                                <a:latin typeface="Cambria Math" panose="02040503050406030204" pitchFamily="18" charset="0"/>
                              </a:rPr>
                              <m:t>𝑒</m:t>
                            </m:r>
                          </m:sub>
                        </m:sSub>
                        <m:r>
                          <a:rPr lang="pl-PL" sz="2400" b="0" i="1" smtClean="0">
                            <a:solidFill>
                              <a:srgbClr val="CC3300"/>
                            </a:solidFill>
                            <a:latin typeface="Cambria Math" panose="02040503050406030204" pitchFamily="18" charset="0"/>
                          </a:rPr>
                          <m:t>=</m:t>
                        </m:r>
                        <m:r>
                          <a:rPr lang="pl-PL" sz="2400" b="0" i="1" smtClean="0">
                            <a:solidFill>
                              <a:srgbClr val="CC3300"/>
                            </a:solidFill>
                            <a:latin typeface="Cambria Math" panose="02040503050406030204" pitchFamily="18" charset="0"/>
                          </a:rPr>
                          <m:t>𝑞</m:t>
                        </m:r>
                        <m:acc>
                          <m:accPr>
                            <m:chr m:val="⃗"/>
                            <m:ctrlPr>
                              <a:rPr lang="pl-PL" sz="2400" b="0" i="1" smtClean="0">
                                <a:solidFill>
                                  <a:srgbClr val="CC3300"/>
                                </a:solidFill>
                                <a:latin typeface="Cambria Math" panose="02040503050406030204" pitchFamily="18" charset="0"/>
                              </a:rPr>
                            </m:ctrlPr>
                          </m:accPr>
                          <m:e>
                            <m:r>
                              <a:rPr lang="pl-PL" sz="2400" b="0" i="1" smtClean="0">
                                <a:solidFill>
                                  <a:srgbClr val="CC3300"/>
                                </a:solidFill>
                                <a:latin typeface="Cambria Math" panose="02040503050406030204" pitchFamily="18" charset="0"/>
                              </a:rPr>
                              <m:t>𝐸</m:t>
                            </m:r>
                          </m:e>
                        </m:acc>
                      </m:oMath>
                    </m:oMathPara>
                  </a14:m>
                  <a:endParaRPr lang="en-GB" sz="3200" dirty="0"/>
                </a:p>
              </p:txBody>
            </p:sp>
          </mc:Choice>
          <mc:Fallback xmlns="">
            <p:sp>
              <p:nvSpPr>
                <p:cNvPr id="12" name="pole tekstowe 11">
                  <a:extLst>
                    <a:ext uri="{FF2B5EF4-FFF2-40B4-BE49-F238E27FC236}">
                      <a16:creationId xmlns:a16="http://schemas.microsoft.com/office/drawing/2014/main" id="{7684860C-24DD-4DCD-8E87-E78CC11DE3A6}"/>
                    </a:ext>
                  </a:extLst>
                </p:cNvPr>
                <p:cNvSpPr txBox="1">
                  <a:spLocks noRot="1" noChangeAspect="1" noMove="1" noResize="1" noEditPoints="1" noAdjustHandles="1" noChangeArrowheads="1" noChangeShapeType="1" noTextEdit="1"/>
                </p:cNvSpPr>
                <p:nvPr/>
              </p:nvSpPr>
              <p:spPr>
                <a:xfrm>
                  <a:off x="7838587" y="5566216"/>
                  <a:ext cx="1124795" cy="414088"/>
                </a:xfrm>
                <a:prstGeom prst="rect">
                  <a:avLst/>
                </a:prstGeom>
                <a:blipFill>
                  <a:blip r:embed="rId6"/>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23226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Akceleratory – parametry </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14</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83C89AF7-6959-4325-9933-E7F17D6CBF51}"/>
                  </a:ext>
                </a:extLst>
              </p:cNvPr>
              <p:cNvSpPr txBox="1"/>
              <p:nvPr/>
            </p:nvSpPr>
            <p:spPr>
              <a:xfrm>
                <a:off x="201337" y="3716323"/>
                <a:ext cx="7835317" cy="90794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pl-PL" sz="1600" dirty="0"/>
                  <a:t>Ważne również jest, aby było możliwie dużo zderzeń – dlatego zderza się wiązki z pęczkami cząstek , np. o liczności rzędu </a:t>
                </a:r>
                <a14:m>
                  <m:oMath xmlns:m="http://schemas.openxmlformats.org/officeDocument/2006/math">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10</m:t>
                        </m:r>
                      </m:e>
                      <m:sup>
                        <m:r>
                          <a:rPr lang="pl-PL" sz="1600" b="0" i="1" smtClean="0">
                            <a:latin typeface="Cambria Math" panose="02040503050406030204" pitchFamily="18" charset="0"/>
                          </a:rPr>
                          <m:t>11</m:t>
                        </m:r>
                      </m:sup>
                    </m:sSup>
                  </m:oMath>
                </a14:m>
                <a:r>
                  <a:rPr lang="pl-PL" sz="1600" dirty="0"/>
                  <a:t>.</a:t>
                </a:r>
              </a:p>
              <a:p>
                <a:pPr marL="285750" indent="-285750">
                  <a:spcBef>
                    <a:spcPts val="600"/>
                  </a:spcBef>
                  <a:buFont typeface="Arial" panose="020B0604020202020204" pitchFamily="34" charset="0"/>
                  <a:buChar char="•"/>
                </a:pPr>
                <a:r>
                  <a:rPr lang="pl-PL" sz="1600" dirty="0"/>
                  <a:t>Zderzenia będą częstsze, gdy wiązki mają małe przekroje poprzeczne, np. 10 µm.</a:t>
                </a:r>
              </a:p>
            </p:txBody>
          </p:sp>
        </mc:Choice>
        <mc:Fallback xmlns="">
          <p:sp>
            <p:nvSpPr>
              <p:cNvPr id="5" name="pole tekstowe 4">
                <a:extLst>
                  <a:ext uri="{FF2B5EF4-FFF2-40B4-BE49-F238E27FC236}">
                    <a16:creationId xmlns:a16="http://schemas.microsoft.com/office/drawing/2014/main" id="{83C89AF7-6959-4325-9933-E7F17D6CBF51}"/>
                  </a:ext>
                </a:extLst>
              </p:cNvPr>
              <p:cNvSpPr txBox="1">
                <a:spLocks noRot="1" noChangeAspect="1" noMove="1" noResize="1" noEditPoints="1" noAdjustHandles="1" noChangeArrowheads="1" noChangeShapeType="1" noTextEdit="1"/>
              </p:cNvSpPr>
              <p:nvPr/>
            </p:nvSpPr>
            <p:spPr>
              <a:xfrm>
                <a:off x="201337" y="3716323"/>
                <a:ext cx="7835317" cy="907941"/>
              </a:xfrm>
              <a:prstGeom prst="rect">
                <a:avLst/>
              </a:prstGeom>
              <a:blipFill>
                <a:blip r:embed="rId2"/>
                <a:stretch>
                  <a:fillRect l="-311" t="-2013" b="-8054"/>
                </a:stretch>
              </a:blipFill>
            </p:spPr>
            <p:txBody>
              <a:bodyPr/>
              <a:lstStyle/>
              <a:p>
                <a:r>
                  <a:rPr lang="en-GB">
                    <a:noFill/>
                  </a:rPr>
                  <a:t> </a:t>
                </a:r>
              </a:p>
            </p:txBody>
          </p:sp>
        </mc:Fallback>
      </mc:AlternateContent>
      <p:sp>
        <p:nvSpPr>
          <p:cNvPr id="7" name="pole tekstowe 6">
            <a:extLst>
              <a:ext uri="{FF2B5EF4-FFF2-40B4-BE49-F238E27FC236}">
                <a16:creationId xmlns:a16="http://schemas.microsoft.com/office/drawing/2014/main" id="{1E488ECD-752A-49A1-B9FC-D88552E58D42}"/>
              </a:ext>
            </a:extLst>
          </p:cNvPr>
          <p:cNvSpPr txBox="1"/>
          <p:nvPr/>
        </p:nvSpPr>
        <p:spPr>
          <a:xfrm>
            <a:off x="906012" y="1342239"/>
            <a:ext cx="5654180" cy="584775"/>
          </a:xfrm>
          <a:prstGeom prst="rect">
            <a:avLst/>
          </a:prstGeom>
          <a:noFill/>
        </p:spPr>
        <p:txBody>
          <a:bodyPr wrap="square" rtlCol="0">
            <a:spAutoFit/>
          </a:bodyPr>
          <a:lstStyle/>
          <a:p>
            <a:pPr marL="285750" indent="-285750">
              <a:buFont typeface="Arial" panose="020B0604020202020204" pitchFamily="34" charset="0"/>
              <a:buChar char="•"/>
            </a:pPr>
            <a:r>
              <a:rPr lang="pl-PL" sz="1600" dirty="0"/>
              <a:t>Przyspieszać możemy wiązki przeciwbieżne cząstek lub jedną wiązkę i zderzać ją z tarczą.</a:t>
            </a:r>
            <a:endParaRPr lang="en-GB" sz="1600" dirty="0"/>
          </a:p>
        </p:txBody>
      </p:sp>
      <mc:AlternateContent xmlns:mc="http://schemas.openxmlformats.org/markup-compatibility/2006" xmlns:a14="http://schemas.microsoft.com/office/drawing/2010/main">
        <mc:Choice Requires="a14">
          <p:sp>
            <p:nvSpPr>
              <p:cNvPr id="9" name="Prostokąt 8">
                <a:extLst>
                  <a:ext uri="{FF2B5EF4-FFF2-40B4-BE49-F238E27FC236}">
                    <a16:creationId xmlns:a16="http://schemas.microsoft.com/office/drawing/2014/main" id="{BDB67A95-0A1C-4458-AA33-832B0794AB34}"/>
                  </a:ext>
                </a:extLst>
              </p:cNvPr>
              <p:cNvSpPr/>
              <p:nvPr/>
            </p:nvSpPr>
            <p:spPr>
              <a:xfrm>
                <a:off x="272642" y="2157608"/>
                <a:ext cx="5834543" cy="1077218"/>
              </a:xfrm>
              <a:prstGeom prst="rect">
                <a:avLst/>
              </a:prstGeom>
            </p:spPr>
            <p:txBody>
              <a:bodyPr wrap="square">
                <a:spAutoFit/>
              </a:bodyPr>
              <a:lstStyle/>
              <a:p>
                <a:pPr marL="285750" lvl="0" indent="-285750">
                  <a:buFont typeface="Arial" panose="020B0604020202020204" pitchFamily="34" charset="0"/>
                  <a:buChar char="•"/>
                </a:pPr>
                <a:r>
                  <a:rPr lang="pl-PL" sz="1600" dirty="0">
                    <a:solidFill>
                      <a:prstClr val="black"/>
                    </a:solidFill>
                  </a:rPr>
                  <a:t>W akceleratorach zależy nam na uzyskaniu odpowiedniej energii:</a:t>
                </a:r>
              </a:p>
              <a:p>
                <a:pPr lvl="0"/>
                <a:r>
                  <a:rPr lang="pl-PL" sz="1600" dirty="0">
                    <a:solidFill>
                      <a:prstClr val="black"/>
                    </a:solidFill>
                  </a:rPr>
                  <a:t>	- największej, gdy chodzi o produkcję nowych cząstek,</a:t>
                </a:r>
              </a:p>
              <a:p>
                <a:pPr lvl="0"/>
                <a:r>
                  <a:rPr lang="pl-PL" sz="1600" dirty="0">
                    <a:solidFill>
                      <a:prstClr val="black"/>
                    </a:solidFill>
                  </a:rPr>
                  <a:t>	- dokładnie określonej, gdy celem jest zbadanie konkretnych stanów, np. produkcja </a:t>
                </a:r>
                <a14:m>
                  <m:oMath xmlns:m="http://schemas.openxmlformats.org/officeDocument/2006/math">
                    <m:sSup>
                      <m:sSupPr>
                        <m:ctrlPr>
                          <a:rPr lang="pl-PL" sz="1600" i="1">
                            <a:solidFill>
                              <a:prstClr val="black"/>
                            </a:solidFill>
                            <a:latin typeface="Cambria Math" panose="02040503050406030204" pitchFamily="18" charset="0"/>
                          </a:rPr>
                        </m:ctrlPr>
                      </m:sSupPr>
                      <m:e>
                        <m:r>
                          <a:rPr lang="pl-PL" sz="1600" i="1">
                            <a:solidFill>
                              <a:prstClr val="black"/>
                            </a:solidFill>
                            <a:latin typeface="Cambria Math" panose="02040503050406030204" pitchFamily="18" charset="0"/>
                          </a:rPr>
                          <m:t>𝑍</m:t>
                        </m:r>
                      </m:e>
                      <m:sup>
                        <m:r>
                          <a:rPr lang="pl-PL" sz="1600" i="1">
                            <a:solidFill>
                              <a:prstClr val="black"/>
                            </a:solidFill>
                            <a:latin typeface="Cambria Math" panose="02040503050406030204" pitchFamily="18" charset="0"/>
                          </a:rPr>
                          <m:t>0</m:t>
                        </m:r>
                      </m:sup>
                    </m:sSup>
                  </m:oMath>
                </a14:m>
                <a:r>
                  <a:rPr lang="pl-PL" sz="1600" dirty="0">
                    <a:solidFill>
                      <a:prstClr val="black"/>
                    </a:solidFill>
                  </a:rPr>
                  <a:t> czy mezonów </a:t>
                </a:r>
                <a14:m>
                  <m:oMath xmlns:m="http://schemas.openxmlformats.org/officeDocument/2006/math">
                    <m:r>
                      <a:rPr lang="pl-PL" sz="1600" i="1">
                        <a:solidFill>
                          <a:prstClr val="black"/>
                        </a:solidFill>
                        <a:latin typeface="Cambria Math" panose="02040503050406030204" pitchFamily="18" charset="0"/>
                      </a:rPr>
                      <m:t>𝐵</m:t>
                    </m:r>
                  </m:oMath>
                </a14:m>
                <a:r>
                  <a:rPr lang="pl-PL" sz="1600" dirty="0">
                    <a:solidFill>
                      <a:prstClr val="black"/>
                    </a:solidFill>
                  </a:rPr>
                  <a:t>.</a:t>
                </a:r>
              </a:p>
            </p:txBody>
          </p:sp>
        </mc:Choice>
        <mc:Fallback xmlns="">
          <p:sp>
            <p:nvSpPr>
              <p:cNvPr id="9" name="Prostokąt 8">
                <a:extLst>
                  <a:ext uri="{FF2B5EF4-FFF2-40B4-BE49-F238E27FC236}">
                    <a16:creationId xmlns:a16="http://schemas.microsoft.com/office/drawing/2014/main" id="{BDB67A95-0A1C-4458-AA33-832B0794AB34}"/>
                  </a:ext>
                </a:extLst>
              </p:cNvPr>
              <p:cNvSpPr>
                <a:spLocks noRot="1" noChangeAspect="1" noMove="1" noResize="1" noEditPoints="1" noAdjustHandles="1" noChangeArrowheads="1" noChangeShapeType="1" noTextEdit="1"/>
              </p:cNvSpPr>
              <p:nvPr/>
            </p:nvSpPr>
            <p:spPr>
              <a:xfrm>
                <a:off x="272642" y="2157608"/>
                <a:ext cx="5834543" cy="1077218"/>
              </a:xfrm>
              <a:prstGeom prst="rect">
                <a:avLst/>
              </a:prstGeom>
              <a:blipFill>
                <a:blip r:embed="rId3"/>
                <a:stretch>
                  <a:fillRect l="-627" t="-1695" b="-6215"/>
                </a:stretch>
              </a:blipFill>
            </p:spPr>
            <p:txBody>
              <a:bodyPr/>
              <a:lstStyle/>
              <a:p>
                <a:r>
                  <a:rPr lang="en-GB">
                    <a:noFill/>
                  </a:rPr>
                  <a:t> </a:t>
                </a:r>
              </a:p>
            </p:txBody>
          </p:sp>
        </mc:Fallback>
      </mc:AlternateContent>
      <p:grpSp>
        <p:nvGrpSpPr>
          <p:cNvPr id="15" name="Grupa 14">
            <a:extLst>
              <a:ext uri="{FF2B5EF4-FFF2-40B4-BE49-F238E27FC236}">
                <a16:creationId xmlns:a16="http://schemas.microsoft.com/office/drawing/2014/main" id="{D040AF6C-2BD9-42CD-B757-EF57859193F5}"/>
              </a:ext>
            </a:extLst>
          </p:cNvPr>
          <p:cNvGrpSpPr/>
          <p:nvPr/>
        </p:nvGrpSpPr>
        <p:grpSpPr>
          <a:xfrm>
            <a:off x="6319968" y="1608458"/>
            <a:ext cx="2762250" cy="1057275"/>
            <a:chOff x="6319968" y="1608458"/>
            <a:chExt cx="2762250" cy="1057275"/>
          </a:xfrm>
        </p:grpSpPr>
        <p:pic>
          <p:nvPicPr>
            <p:cNvPr id="12" name="Obraz 11">
              <a:extLst>
                <a:ext uri="{FF2B5EF4-FFF2-40B4-BE49-F238E27FC236}">
                  <a16:creationId xmlns:a16="http://schemas.microsoft.com/office/drawing/2014/main" id="{34CE06C6-C7C9-4345-B7F6-A10B33834606}"/>
                </a:ext>
              </a:extLst>
            </p:cNvPr>
            <p:cNvPicPr>
              <a:picLocks noChangeAspect="1"/>
            </p:cNvPicPr>
            <p:nvPr/>
          </p:nvPicPr>
          <p:blipFill>
            <a:blip r:embed="rId4"/>
            <a:stretch>
              <a:fillRect/>
            </a:stretch>
          </p:blipFill>
          <p:spPr>
            <a:xfrm>
              <a:off x="6319968" y="1608458"/>
              <a:ext cx="2762250" cy="1057275"/>
            </a:xfrm>
            <a:prstGeom prst="rect">
              <a:avLst/>
            </a:prstGeom>
          </p:spPr>
        </p:pic>
        <p:sp>
          <p:nvSpPr>
            <p:cNvPr id="13" name="pole tekstowe 12">
              <a:extLst>
                <a:ext uri="{FF2B5EF4-FFF2-40B4-BE49-F238E27FC236}">
                  <a16:creationId xmlns:a16="http://schemas.microsoft.com/office/drawing/2014/main" id="{7D6AD6B6-88A7-43CD-BD63-6D3D5D265A90}"/>
                </a:ext>
              </a:extLst>
            </p:cNvPr>
            <p:cNvSpPr txBox="1"/>
            <p:nvPr/>
          </p:nvSpPr>
          <p:spPr>
            <a:xfrm>
              <a:off x="7415868" y="1661020"/>
              <a:ext cx="772969" cy="307777"/>
            </a:xfrm>
            <a:prstGeom prst="rect">
              <a:avLst/>
            </a:prstGeom>
            <a:noFill/>
          </p:spPr>
          <p:txBody>
            <a:bodyPr wrap="none" rtlCol="0">
              <a:spAutoFit/>
            </a:bodyPr>
            <a:lstStyle/>
            <a:p>
              <a:r>
                <a:rPr lang="pl-PL" sz="1400" dirty="0">
                  <a:solidFill>
                    <a:srgbClr val="FFC000"/>
                  </a:solidFill>
                </a:rPr>
                <a:t>detektor</a:t>
              </a:r>
              <a:endParaRPr lang="en-GB" dirty="0">
                <a:solidFill>
                  <a:srgbClr val="FFC000"/>
                </a:solidFill>
              </a:endParaRPr>
            </a:p>
          </p:txBody>
        </p:sp>
      </p:grpSp>
      <p:grpSp>
        <p:nvGrpSpPr>
          <p:cNvPr id="14" name="Grupa 13">
            <a:extLst>
              <a:ext uri="{FF2B5EF4-FFF2-40B4-BE49-F238E27FC236}">
                <a16:creationId xmlns:a16="http://schemas.microsoft.com/office/drawing/2014/main" id="{45155134-4691-4B7C-B512-7A5E1E1A47C8}"/>
              </a:ext>
            </a:extLst>
          </p:cNvPr>
          <p:cNvGrpSpPr/>
          <p:nvPr/>
        </p:nvGrpSpPr>
        <p:grpSpPr>
          <a:xfrm>
            <a:off x="6300132" y="2610374"/>
            <a:ext cx="2785145" cy="1070995"/>
            <a:chOff x="6325299" y="2585207"/>
            <a:chExt cx="2818701" cy="1070995"/>
          </a:xfrm>
        </p:grpSpPr>
        <p:pic>
          <p:nvPicPr>
            <p:cNvPr id="11" name="Obraz 10">
              <a:extLst>
                <a:ext uri="{FF2B5EF4-FFF2-40B4-BE49-F238E27FC236}">
                  <a16:creationId xmlns:a16="http://schemas.microsoft.com/office/drawing/2014/main" id="{C4DBF169-5938-410E-9EDE-FB6BEB3356C7}"/>
                </a:ext>
              </a:extLst>
            </p:cNvPr>
            <p:cNvPicPr>
              <a:picLocks noChangeAspect="1"/>
            </p:cNvPicPr>
            <p:nvPr/>
          </p:nvPicPr>
          <p:blipFill>
            <a:blip r:embed="rId5"/>
            <a:stretch>
              <a:fillRect/>
            </a:stretch>
          </p:blipFill>
          <p:spPr>
            <a:xfrm>
              <a:off x="6325299" y="2633487"/>
              <a:ext cx="2818701" cy="1022715"/>
            </a:xfrm>
            <a:prstGeom prst="rect">
              <a:avLst/>
            </a:prstGeom>
          </p:spPr>
        </p:pic>
        <p:sp>
          <p:nvSpPr>
            <p:cNvPr id="18" name="pole tekstowe 17">
              <a:extLst>
                <a:ext uri="{FF2B5EF4-FFF2-40B4-BE49-F238E27FC236}">
                  <a16:creationId xmlns:a16="http://schemas.microsoft.com/office/drawing/2014/main" id="{7BF22DFA-B57A-4100-8FA9-4E5B94BE7144}"/>
                </a:ext>
              </a:extLst>
            </p:cNvPr>
            <p:cNvSpPr txBox="1"/>
            <p:nvPr/>
          </p:nvSpPr>
          <p:spPr>
            <a:xfrm>
              <a:off x="7526323" y="2585207"/>
              <a:ext cx="772969" cy="307777"/>
            </a:xfrm>
            <a:prstGeom prst="rect">
              <a:avLst/>
            </a:prstGeom>
            <a:noFill/>
          </p:spPr>
          <p:txBody>
            <a:bodyPr wrap="none" rtlCol="0">
              <a:spAutoFit/>
            </a:bodyPr>
            <a:lstStyle/>
            <a:p>
              <a:r>
                <a:rPr lang="pl-PL" sz="1400" dirty="0">
                  <a:solidFill>
                    <a:srgbClr val="002060"/>
                  </a:solidFill>
                </a:rPr>
                <a:t>detektor</a:t>
              </a:r>
              <a:endParaRPr lang="en-GB" sz="1400" dirty="0">
                <a:solidFill>
                  <a:srgbClr val="002060"/>
                </a:solidFill>
              </a:endParaRPr>
            </a:p>
          </p:txBody>
        </p:sp>
        <p:sp>
          <p:nvSpPr>
            <p:cNvPr id="19" name="pole tekstowe 18">
              <a:extLst>
                <a:ext uri="{FF2B5EF4-FFF2-40B4-BE49-F238E27FC236}">
                  <a16:creationId xmlns:a16="http://schemas.microsoft.com/office/drawing/2014/main" id="{E4FA9C15-772C-474C-A5E0-AEB00D931A2F}"/>
                </a:ext>
              </a:extLst>
            </p:cNvPr>
            <p:cNvSpPr txBox="1"/>
            <p:nvPr/>
          </p:nvSpPr>
          <p:spPr>
            <a:xfrm>
              <a:off x="7091494" y="2813108"/>
              <a:ext cx="614271" cy="307777"/>
            </a:xfrm>
            <a:prstGeom prst="rect">
              <a:avLst/>
            </a:prstGeom>
            <a:noFill/>
          </p:spPr>
          <p:txBody>
            <a:bodyPr wrap="none" rtlCol="0">
              <a:spAutoFit/>
            </a:bodyPr>
            <a:lstStyle/>
            <a:p>
              <a:r>
                <a:rPr lang="pl-PL" sz="1400" dirty="0">
                  <a:solidFill>
                    <a:srgbClr val="FF0000"/>
                  </a:solidFill>
                </a:rPr>
                <a:t>tarcza</a:t>
              </a:r>
              <a:endParaRPr lang="en-GB" sz="1400" dirty="0">
                <a:solidFill>
                  <a:srgbClr val="FF0000"/>
                </a:solidFill>
              </a:endParaRPr>
            </a:p>
          </p:txBody>
        </p:sp>
      </p:grpSp>
      <p:pic>
        <p:nvPicPr>
          <p:cNvPr id="22" name="Picture 2" descr="Image result for particle collision">
            <a:extLst>
              <a:ext uri="{FF2B5EF4-FFF2-40B4-BE49-F238E27FC236}">
                <a16:creationId xmlns:a16="http://schemas.microsoft.com/office/drawing/2014/main" id="{78AD233D-7D24-45AA-94D7-2BCC0B42DEB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124207" y="4756558"/>
            <a:ext cx="3793290" cy="197172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upa 42">
            <a:extLst>
              <a:ext uri="{FF2B5EF4-FFF2-40B4-BE49-F238E27FC236}">
                <a16:creationId xmlns:a16="http://schemas.microsoft.com/office/drawing/2014/main" id="{6065FAE7-BEC2-4F8B-94F8-5EFDFB06C26D}"/>
              </a:ext>
            </a:extLst>
          </p:cNvPr>
          <p:cNvGrpSpPr/>
          <p:nvPr/>
        </p:nvGrpSpPr>
        <p:grpSpPr>
          <a:xfrm>
            <a:off x="1002960" y="4953691"/>
            <a:ext cx="3178151" cy="1079317"/>
            <a:chOff x="1002960" y="4953691"/>
            <a:chExt cx="3178151" cy="1079317"/>
          </a:xfrm>
        </p:grpSpPr>
        <p:sp useBgFill="1">
          <p:nvSpPr>
            <p:cNvPr id="10" name="Schemat blokowy: pamięć o dostępie bezpośrednim 9">
              <a:extLst>
                <a:ext uri="{FF2B5EF4-FFF2-40B4-BE49-F238E27FC236}">
                  <a16:creationId xmlns:a16="http://schemas.microsoft.com/office/drawing/2014/main" id="{1E7F116F-7FCB-456C-A3D2-7E32C7B58EE0}"/>
                </a:ext>
              </a:extLst>
            </p:cNvPr>
            <p:cNvSpPr/>
            <p:nvPr/>
          </p:nvSpPr>
          <p:spPr>
            <a:xfrm rot="10800000">
              <a:off x="1179644" y="5057249"/>
              <a:ext cx="1308100" cy="623124"/>
            </a:xfrm>
            <a:prstGeom prst="flowChartMagneticDrum">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20" name="Schemat blokowy: pamięć o dostępie bezpośrednim 19">
              <a:extLst>
                <a:ext uri="{FF2B5EF4-FFF2-40B4-BE49-F238E27FC236}">
                  <a16:creationId xmlns:a16="http://schemas.microsoft.com/office/drawing/2014/main" id="{746C1357-DB95-4754-B45A-C437937F9095}"/>
                </a:ext>
              </a:extLst>
            </p:cNvPr>
            <p:cNvSpPr/>
            <p:nvPr/>
          </p:nvSpPr>
          <p:spPr>
            <a:xfrm rot="10800000">
              <a:off x="2710646" y="5069298"/>
              <a:ext cx="1308100" cy="623124"/>
            </a:xfrm>
            <a:prstGeom prst="flowChartMagneticDrum">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6" name="Prostokąt 15">
                  <a:extLst>
                    <a:ext uri="{FF2B5EF4-FFF2-40B4-BE49-F238E27FC236}">
                      <a16:creationId xmlns:a16="http://schemas.microsoft.com/office/drawing/2014/main" id="{77D5C675-C83B-4BC9-ADBB-104B659B1C6D}"/>
                    </a:ext>
                  </a:extLst>
                </p:cNvPr>
                <p:cNvSpPr/>
                <p:nvPr/>
              </p:nvSpPr>
              <p:spPr>
                <a:xfrm>
                  <a:off x="2680728" y="5663676"/>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rgbClr val="0070C0"/>
                                </a:solidFill>
                                <a:latin typeface="Cambria Math" panose="02040503050406030204" pitchFamily="18" charset="0"/>
                                <a:ea typeface="Cambria Math" panose="02040503050406030204" pitchFamily="18" charset="0"/>
                              </a:rPr>
                            </m:ctrlPr>
                          </m:sSubPr>
                          <m:e>
                            <m:r>
                              <a:rPr lang="pl-PL" i="1">
                                <a:solidFill>
                                  <a:srgbClr val="0070C0"/>
                                </a:solidFill>
                                <a:latin typeface="Cambria Math" panose="02040503050406030204" pitchFamily="18" charset="0"/>
                                <a:ea typeface="Cambria Math" panose="02040503050406030204" pitchFamily="18" charset="0"/>
                              </a:rPr>
                              <m:t>𝑁</m:t>
                            </m:r>
                          </m:e>
                          <m:sub>
                            <m:r>
                              <a:rPr lang="pl-PL" i="1">
                                <a:solidFill>
                                  <a:srgbClr val="0070C0"/>
                                </a:solidFill>
                                <a:latin typeface="Cambria Math" panose="02040503050406030204" pitchFamily="18" charset="0"/>
                                <a:ea typeface="Cambria Math" panose="02040503050406030204" pitchFamily="18" charset="0"/>
                              </a:rPr>
                              <m:t>2</m:t>
                            </m:r>
                          </m:sub>
                        </m:sSub>
                      </m:oMath>
                    </m:oMathPara>
                  </a14:m>
                  <a:endParaRPr lang="en-GB" dirty="0"/>
                </a:p>
              </p:txBody>
            </p:sp>
          </mc:Choice>
          <mc:Fallback xmlns="">
            <p:sp>
              <p:nvSpPr>
                <p:cNvPr id="16" name="Prostokąt 15">
                  <a:extLst>
                    <a:ext uri="{FF2B5EF4-FFF2-40B4-BE49-F238E27FC236}">
                      <a16:creationId xmlns:a16="http://schemas.microsoft.com/office/drawing/2014/main" id="{77D5C675-C83B-4BC9-ADBB-104B659B1C6D}"/>
                    </a:ext>
                  </a:extLst>
                </p:cNvPr>
                <p:cNvSpPr>
                  <a:spLocks noRot="1" noChangeAspect="1" noMove="1" noResize="1" noEditPoints="1" noAdjustHandles="1" noChangeArrowheads="1" noChangeShapeType="1" noTextEdit="1"/>
                </p:cNvSpPr>
                <p:nvPr/>
              </p:nvSpPr>
              <p:spPr>
                <a:xfrm>
                  <a:off x="2680728" y="5663676"/>
                  <a:ext cx="498855"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Prostokąt 16">
                  <a:extLst>
                    <a:ext uri="{FF2B5EF4-FFF2-40B4-BE49-F238E27FC236}">
                      <a16:creationId xmlns:a16="http://schemas.microsoft.com/office/drawing/2014/main" id="{B8642CB3-3E00-4C84-9B57-7C7057FCE242}"/>
                    </a:ext>
                  </a:extLst>
                </p:cNvPr>
                <p:cNvSpPr/>
                <p:nvPr/>
              </p:nvSpPr>
              <p:spPr>
                <a:xfrm>
                  <a:off x="1129270" y="5659324"/>
                  <a:ext cx="493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a:solidFill>
                                  <a:srgbClr val="990000"/>
                                </a:solidFill>
                                <a:latin typeface="Cambria Math" panose="02040503050406030204" pitchFamily="18" charset="0"/>
                                <a:ea typeface="Cambria Math" panose="02040503050406030204" pitchFamily="18" charset="0"/>
                              </a:rPr>
                            </m:ctrlPr>
                          </m:sSubPr>
                          <m:e>
                            <m:r>
                              <a:rPr lang="pl-PL" i="1">
                                <a:solidFill>
                                  <a:srgbClr val="990000"/>
                                </a:solidFill>
                                <a:latin typeface="Cambria Math" panose="02040503050406030204" pitchFamily="18" charset="0"/>
                                <a:ea typeface="Cambria Math" panose="02040503050406030204" pitchFamily="18" charset="0"/>
                              </a:rPr>
                              <m:t>𝑁</m:t>
                            </m:r>
                          </m:e>
                          <m:sub>
                            <m:r>
                              <a:rPr lang="pl-PL" i="1">
                                <a:solidFill>
                                  <a:srgbClr val="990000"/>
                                </a:solidFill>
                                <a:latin typeface="Cambria Math" panose="02040503050406030204" pitchFamily="18" charset="0"/>
                                <a:ea typeface="Cambria Math" panose="02040503050406030204" pitchFamily="18" charset="0"/>
                              </a:rPr>
                              <m:t>1</m:t>
                            </m:r>
                          </m:sub>
                        </m:sSub>
                      </m:oMath>
                    </m:oMathPara>
                  </a14:m>
                  <a:endParaRPr lang="en-GB" dirty="0"/>
                </a:p>
              </p:txBody>
            </p:sp>
          </mc:Choice>
          <mc:Fallback xmlns="">
            <p:sp>
              <p:nvSpPr>
                <p:cNvPr id="17" name="Prostokąt 16">
                  <a:extLst>
                    <a:ext uri="{FF2B5EF4-FFF2-40B4-BE49-F238E27FC236}">
                      <a16:creationId xmlns:a16="http://schemas.microsoft.com/office/drawing/2014/main" id="{B8642CB3-3E00-4C84-9B57-7C7057FCE242}"/>
                    </a:ext>
                  </a:extLst>
                </p:cNvPr>
                <p:cNvSpPr>
                  <a:spLocks noRot="1" noChangeAspect="1" noMove="1" noResize="1" noEditPoints="1" noAdjustHandles="1" noChangeArrowheads="1" noChangeShapeType="1" noTextEdit="1"/>
                </p:cNvSpPr>
                <p:nvPr/>
              </p:nvSpPr>
              <p:spPr>
                <a:xfrm>
                  <a:off x="1129270" y="5659324"/>
                  <a:ext cx="493532" cy="369332"/>
                </a:xfrm>
                <a:prstGeom prst="rect">
                  <a:avLst/>
                </a:prstGeom>
                <a:blipFill>
                  <a:blip r:embed="rId8"/>
                  <a:stretch>
                    <a:fillRect/>
                  </a:stretch>
                </a:blipFill>
              </p:spPr>
              <p:txBody>
                <a:bodyPr/>
                <a:lstStyle/>
                <a:p>
                  <a:r>
                    <a:rPr lang="en-GB">
                      <a:noFill/>
                    </a:rPr>
                    <a:t> </a:t>
                  </a:r>
                </a:p>
              </p:txBody>
            </p:sp>
          </mc:Fallback>
        </mc:AlternateContent>
        <p:cxnSp>
          <p:nvCxnSpPr>
            <p:cNvPr id="23" name="Łącznik prosty 22">
              <a:extLst>
                <a:ext uri="{FF2B5EF4-FFF2-40B4-BE49-F238E27FC236}">
                  <a16:creationId xmlns:a16="http://schemas.microsoft.com/office/drawing/2014/main" id="{6253346E-9177-47C4-88B0-BEF7D30FD589}"/>
                </a:ext>
              </a:extLst>
            </p:cNvPr>
            <p:cNvCxnSpPr>
              <a:cxnSpLocks/>
            </p:cNvCxnSpPr>
            <p:nvPr/>
          </p:nvCxnSpPr>
          <p:spPr>
            <a:xfrm flipV="1">
              <a:off x="1002960" y="5372262"/>
              <a:ext cx="3178151" cy="663"/>
            </a:xfrm>
            <a:prstGeom prst="line">
              <a:avLst/>
            </a:prstGeom>
            <a:ln>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Prostokąt 29">
                  <a:extLst>
                    <a:ext uri="{FF2B5EF4-FFF2-40B4-BE49-F238E27FC236}">
                      <a16:creationId xmlns:a16="http://schemas.microsoft.com/office/drawing/2014/main" id="{BA358B6E-5DBF-420D-9099-4F7E7DE5C334}"/>
                    </a:ext>
                  </a:extLst>
                </p:cNvPr>
                <p:cNvSpPr/>
                <p:nvPr/>
              </p:nvSpPr>
              <p:spPr>
                <a:xfrm rot="18580424">
                  <a:off x="1063022" y="5165184"/>
                  <a:ext cx="45397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solidFill>
                              <a:srgbClr val="C00000"/>
                            </a:solidFill>
                            <a:latin typeface="Cambria Math" panose="02040503050406030204" pitchFamily="18" charset="0"/>
                            <a:sym typeface="Symbol" panose="05050102010706020507" pitchFamily="18" charset="2"/>
                          </a:rPr>
                          <m:t></m:t>
                        </m:r>
                      </m:oMath>
                    </m:oMathPara>
                  </a14:m>
                  <a:endParaRPr lang="en-GB" dirty="0">
                    <a:solidFill>
                      <a:srgbClr val="C00000"/>
                    </a:solidFill>
                  </a:endParaRPr>
                </a:p>
              </p:txBody>
            </p:sp>
          </mc:Choice>
          <mc:Fallback xmlns="">
            <p:sp>
              <p:nvSpPr>
                <p:cNvPr id="30" name="Prostokąt 29">
                  <a:extLst>
                    <a:ext uri="{FF2B5EF4-FFF2-40B4-BE49-F238E27FC236}">
                      <a16:creationId xmlns:a16="http://schemas.microsoft.com/office/drawing/2014/main" id="{BA358B6E-5DBF-420D-9099-4F7E7DE5C334}"/>
                    </a:ext>
                  </a:extLst>
                </p:cNvPr>
                <p:cNvSpPr>
                  <a:spLocks noRot="1" noChangeAspect="1" noMove="1" noResize="1" noEditPoints="1" noAdjustHandles="1" noChangeArrowheads="1" noChangeShapeType="1" noTextEdit="1"/>
                </p:cNvSpPr>
                <p:nvPr/>
              </p:nvSpPr>
              <p:spPr>
                <a:xfrm rot="18580424">
                  <a:off x="1063022" y="5165184"/>
                  <a:ext cx="453970" cy="369332"/>
                </a:xfrm>
                <a:prstGeom prst="rect">
                  <a:avLst/>
                </a:prstGeom>
                <a:blipFill>
                  <a:blip r:embed="rId9"/>
                  <a:stretch>
                    <a:fillRect/>
                  </a:stretch>
                </a:blipFill>
              </p:spPr>
              <p:txBody>
                <a:bodyPr/>
                <a:lstStyle/>
                <a:p>
                  <a:r>
                    <a:rPr lang="en-GB">
                      <a:noFill/>
                    </a:rPr>
                    <a:t> </a:t>
                  </a:r>
                </a:p>
              </p:txBody>
            </p:sp>
          </mc:Fallback>
        </mc:AlternateContent>
        <p:grpSp>
          <p:nvGrpSpPr>
            <p:cNvPr id="34" name="Grupa 33">
              <a:extLst>
                <a:ext uri="{FF2B5EF4-FFF2-40B4-BE49-F238E27FC236}">
                  <a16:creationId xmlns:a16="http://schemas.microsoft.com/office/drawing/2014/main" id="{81B36F6D-EE7D-4DC7-96BE-EC569E8FA6F5}"/>
                </a:ext>
              </a:extLst>
            </p:cNvPr>
            <p:cNvGrpSpPr/>
            <p:nvPr/>
          </p:nvGrpSpPr>
          <p:grpSpPr>
            <a:xfrm>
              <a:off x="1176036" y="5012085"/>
              <a:ext cx="550248" cy="730172"/>
              <a:chOff x="771092" y="5024135"/>
              <a:chExt cx="550248" cy="730172"/>
            </a:xfrm>
          </p:grpSpPr>
          <mc:AlternateContent xmlns:mc="http://schemas.openxmlformats.org/markup-compatibility/2006" xmlns:a14="http://schemas.microsoft.com/office/drawing/2010/main">
            <mc:Choice Requires="a14">
              <p:sp>
                <p:nvSpPr>
                  <p:cNvPr id="28" name="Prostokąt 27">
                    <a:extLst>
                      <a:ext uri="{FF2B5EF4-FFF2-40B4-BE49-F238E27FC236}">
                        <a16:creationId xmlns:a16="http://schemas.microsoft.com/office/drawing/2014/main" id="{EE06A87C-DDA1-4F39-BB19-172ECC7A1FCE}"/>
                      </a:ext>
                    </a:extLst>
                  </p:cNvPr>
                  <p:cNvSpPr/>
                  <p:nvPr/>
                </p:nvSpPr>
                <p:spPr>
                  <a:xfrm>
                    <a:off x="809634" y="5024135"/>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rgbClr val="C00000"/>
                              </a:solidFill>
                              <a:latin typeface="Cambria Math" panose="02040503050406030204" pitchFamily="18" charset="0"/>
                              <a:sym typeface="Symbol" panose="05050102010706020507" pitchFamily="18" charset="2"/>
                            </a:rPr>
                            <m:t></m:t>
                          </m:r>
                        </m:oMath>
                      </m:oMathPara>
                    </a14:m>
                    <a:endParaRPr lang="en-GB" dirty="0">
                      <a:solidFill>
                        <a:srgbClr val="C00000"/>
                      </a:solidFill>
                    </a:endParaRPr>
                  </a:p>
                </p:txBody>
              </p:sp>
            </mc:Choice>
            <mc:Fallback xmlns="">
              <p:sp>
                <p:nvSpPr>
                  <p:cNvPr id="28" name="Prostokąt 27">
                    <a:extLst>
                      <a:ext uri="{FF2B5EF4-FFF2-40B4-BE49-F238E27FC236}">
                        <a16:creationId xmlns:a16="http://schemas.microsoft.com/office/drawing/2014/main" id="{EE06A87C-DDA1-4F39-BB19-172ECC7A1FCE}"/>
                      </a:ext>
                    </a:extLst>
                  </p:cNvPr>
                  <p:cNvSpPr>
                    <a:spLocks noRot="1" noChangeAspect="1" noMove="1" noResize="1" noEditPoints="1" noAdjustHandles="1" noChangeArrowheads="1" noChangeShapeType="1" noTextEdit="1"/>
                  </p:cNvSpPr>
                  <p:nvPr/>
                </p:nvSpPr>
                <p:spPr>
                  <a:xfrm>
                    <a:off x="809634" y="5024135"/>
                    <a:ext cx="453970" cy="36933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Prostokąt 28">
                    <a:extLst>
                      <a:ext uri="{FF2B5EF4-FFF2-40B4-BE49-F238E27FC236}">
                        <a16:creationId xmlns:a16="http://schemas.microsoft.com/office/drawing/2014/main" id="{CC6D9CC3-D15A-4211-809C-322C0CFCF87A}"/>
                      </a:ext>
                    </a:extLst>
                  </p:cNvPr>
                  <p:cNvSpPr/>
                  <p:nvPr/>
                </p:nvSpPr>
                <p:spPr>
                  <a:xfrm>
                    <a:off x="771092" y="5276679"/>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rgbClr val="C00000"/>
                              </a:solidFill>
                              <a:latin typeface="Cambria Math" panose="02040503050406030204" pitchFamily="18" charset="0"/>
                              <a:sym typeface="Symbol" panose="05050102010706020507" pitchFamily="18" charset="2"/>
                            </a:rPr>
                            <m:t></m:t>
                          </m:r>
                        </m:oMath>
                      </m:oMathPara>
                    </a14:m>
                    <a:endParaRPr lang="en-GB" dirty="0">
                      <a:solidFill>
                        <a:srgbClr val="C00000"/>
                      </a:solidFill>
                    </a:endParaRPr>
                  </a:p>
                </p:txBody>
              </p:sp>
            </mc:Choice>
            <mc:Fallback xmlns="">
              <p:sp>
                <p:nvSpPr>
                  <p:cNvPr id="29" name="Prostokąt 28">
                    <a:extLst>
                      <a:ext uri="{FF2B5EF4-FFF2-40B4-BE49-F238E27FC236}">
                        <a16:creationId xmlns:a16="http://schemas.microsoft.com/office/drawing/2014/main" id="{CC6D9CC3-D15A-4211-809C-322C0CFCF87A}"/>
                      </a:ext>
                    </a:extLst>
                  </p:cNvPr>
                  <p:cNvSpPr>
                    <a:spLocks noRot="1" noChangeAspect="1" noMove="1" noResize="1" noEditPoints="1" noAdjustHandles="1" noChangeArrowheads="1" noChangeShapeType="1" noTextEdit="1"/>
                  </p:cNvSpPr>
                  <p:nvPr/>
                </p:nvSpPr>
                <p:spPr>
                  <a:xfrm>
                    <a:off x="771092" y="5276679"/>
                    <a:ext cx="453970"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Prostokąt 30">
                    <a:extLst>
                      <a:ext uri="{FF2B5EF4-FFF2-40B4-BE49-F238E27FC236}">
                        <a16:creationId xmlns:a16="http://schemas.microsoft.com/office/drawing/2014/main" id="{9553C1AC-E488-4ED7-A1E4-A14D014B7D70}"/>
                      </a:ext>
                    </a:extLst>
                  </p:cNvPr>
                  <p:cNvSpPr/>
                  <p:nvPr/>
                </p:nvSpPr>
                <p:spPr>
                  <a:xfrm>
                    <a:off x="867370" y="5123711"/>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rgbClr val="C00000"/>
                              </a:solidFill>
                              <a:latin typeface="Cambria Math" panose="02040503050406030204" pitchFamily="18" charset="0"/>
                              <a:sym typeface="Symbol" panose="05050102010706020507" pitchFamily="18" charset="2"/>
                            </a:rPr>
                            <m:t></m:t>
                          </m:r>
                        </m:oMath>
                      </m:oMathPara>
                    </a14:m>
                    <a:endParaRPr lang="en-GB" dirty="0">
                      <a:solidFill>
                        <a:srgbClr val="C00000"/>
                      </a:solidFill>
                    </a:endParaRPr>
                  </a:p>
                </p:txBody>
              </p:sp>
            </mc:Choice>
            <mc:Fallback xmlns="">
              <p:sp>
                <p:nvSpPr>
                  <p:cNvPr id="31" name="Prostokąt 30">
                    <a:extLst>
                      <a:ext uri="{FF2B5EF4-FFF2-40B4-BE49-F238E27FC236}">
                        <a16:creationId xmlns:a16="http://schemas.microsoft.com/office/drawing/2014/main" id="{9553C1AC-E488-4ED7-A1E4-A14D014B7D70}"/>
                      </a:ext>
                    </a:extLst>
                  </p:cNvPr>
                  <p:cNvSpPr>
                    <a:spLocks noRot="1" noChangeAspect="1" noMove="1" noResize="1" noEditPoints="1" noAdjustHandles="1" noChangeArrowheads="1" noChangeShapeType="1" noTextEdit="1"/>
                  </p:cNvSpPr>
                  <p:nvPr/>
                </p:nvSpPr>
                <p:spPr>
                  <a:xfrm>
                    <a:off x="867370" y="5123711"/>
                    <a:ext cx="453970"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Prostokąt 31">
                    <a:extLst>
                      <a:ext uri="{FF2B5EF4-FFF2-40B4-BE49-F238E27FC236}">
                        <a16:creationId xmlns:a16="http://schemas.microsoft.com/office/drawing/2014/main" id="{81A56240-5673-40B1-96EE-B4960F440BAD}"/>
                      </a:ext>
                    </a:extLst>
                  </p:cNvPr>
                  <p:cNvSpPr/>
                  <p:nvPr/>
                </p:nvSpPr>
                <p:spPr>
                  <a:xfrm>
                    <a:off x="789704" y="5384975"/>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rgbClr val="C00000"/>
                              </a:solidFill>
                              <a:latin typeface="Cambria Math" panose="02040503050406030204" pitchFamily="18" charset="0"/>
                              <a:sym typeface="Symbol" panose="05050102010706020507" pitchFamily="18" charset="2"/>
                            </a:rPr>
                            <m:t></m:t>
                          </m:r>
                        </m:oMath>
                      </m:oMathPara>
                    </a14:m>
                    <a:endParaRPr lang="en-GB" dirty="0">
                      <a:solidFill>
                        <a:srgbClr val="C00000"/>
                      </a:solidFill>
                    </a:endParaRPr>
                  </a:p>
                </p:txBody>
              </p:sp>
            </mc:Choice>
            <mc:Fallback xmlns="">
              <p:sp>
                <p:nvSpPr>
                  <p:cNvPr id="32" name="Prostokąt 31">
                    <a:extLst>
                      <a:ext uri="{FF2B5EF4-FFF2-40B4-BE49-F238E27FC236}">
                        <a16:creationId xmlns:a16="http://schemas.microsoft.com/office/drawing/2014/main" id="{81A56240-5673-40B1-96EE-B4960F440BAD}"/>
                      </a:ext>
                    </a:extLst>
                  </p:cNvPr>
                  <p:cNvSpPr>
                    <a:spLocks noRot="1" noChangeAspect="1" noMove="1" noResize="1" noEditPoints="1" noAdjustHandles="1" noChangeArrowheads="1" noChangeShapeType="1" noTextEdit="1"/>
                  </p:cNvSpPr>
                  <p:nvPr/>
                </p:nvSpPr>
                <p:spPr>
                  <a:xfrm>
                    <a:off x="789704" y="5384975"/>
                    <a:ext cx="453970" cy="369332"/>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3" name="Prostokąt 32">
                  <a:extLst>
                    <a:ext uri="{FF2B5EF4-FFF2-40B4-BE49-F238E27FC236}">
                      <a16:creationId xmlns:a16="http://schemas.microsoft.com/office/drawing/2014/main" id="{2AEAE8A2-9374-48F8-A702-BB7587041C04}"/>
                    </a:ext>
                  </a:extLst>
                </p:cNvPr>
                <p:cNvSpPr/>
                <p:nvPr/>
              </p:nvSpPr>
              <p:spPr>
                <a:xfrm rot="20064562">
                  <a:off x="1111334" y="4959541"/>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rgbClr val="C00000"/>
                            </a:solidFill>
                            <a:latin typeface="Cambria Math" panose="02040503050406030204" pitchFamily="18" charset="0"/>
                            <a:sym typeface="Symbol" panose="05050102010706020507" pitchFamily="18" charset="2"/>
                          </a:rPr>
                          <m:t></m:t>
                        </m:r>
                      </m:oMath>
                    </m:oMathPara>
                  </a14:m>
                  <a:endParaRPr lang="en-GB" dirty="0">
                    <a:solidFill>
                      <a:srgbClr val="C00000"/>
                    </a:solidFill>
                  </a:endParaRPr>
                </a:p>
              </p:txBody>
            </p:sp>
          </mc:Choice>
          <mc:Fallback xmlns="">
            <p:sp>
              <p:nvSpPr>
                <p:cNvPr id="33" name="Prostokąt 32">
                  <a:extLst>
                    <a:ext uri="{FF2B5EF4-FFF2-40B4-BE49-F238E27FC236}">
                      <a16:creationId xmlns:a16="http://schemas.microsoft.com/office/drawing/2014/main" id="{2AEAE8A2-9374-48F8-A702-BB7587041C04}"/>
                    </a:ext>
                  </a:extLst>
                </p:cNvPr>
                <p:cNvSpPr>
                  <a:spLocks noRot="1" noChangeAspect="1" noMove="1" noResize="1" noEditPoints="1" noAdjustHandles="1" noChangeArrowheads="1" noChangeShapeType="1" noTextEdit="1"/>
                </p:cNvSpPr>
                <p:nvPr/>
              </p:nvSpPr>
              <p:spPr>
                <a:xfrm rot="20064562">
                  <a:off x="1111334" y="4959541"/>
                  <a:ext cx="453970" cy="369332"/>
                </a:xfrm>
                <a:prstGeom prst="rect">
                  <a:avLst/>
                </a:prstGeom>
                <a:blipFill>
                  <a:blip r:embed="rId14"/>
                  <a:stretch>
                    <a:fillRect/>
                  </a:stretch>
                </a:blipFill>
              </p:spPr>
              <p:txBody>
                <a:bodyPr/>
                <a:lstStyle/>
                <a:p>
                  <a:r>
                    <a:rPr lang="en-GB">
                      <a:noFill/>
                    </a:rPr>
                    <a:t> </a:t>
                  </a:r>
                </a:p>
              </p:txBody>
            </p:sp>
          </mc:Fallback>
        </mc:AlternateContent>
        <p:grpSp>
          <p:nvGrpSpPr>
            <p:cNvPr id="35" name="Grupa 34">
              <a:extLst>
                <a:ext uri="{FF2B5EF4-FFF2-40B4-BE49-F238E27FC236}">
                  <a16:creationId xmlns:a16="http://schemas.microsoft.com/office/drawing/2014/main" id="{8B29B0D5-D3B0-4269-9D6E-DEB2331D7142}"/>
                </a:ext>
              </a:extLst>
            </p:cNvPr>
            <p:cNvGrpSpPr/>
            <p:nvPr/>
          </p:nvGrpSpPr>
          <p:grpSpPr>
            <a:xfrm>
              <a:off x="2664100" y="5015774"/>
              <a:ext cx="570707" cy="730172"/>
              <a:chOff x="750633" y="5024135"/>
              <a:chExt cx="570707" cy="730172"/>
            </a:xfrm>
          </p:grpSpPr>
          <mc:AlternateContent xmlns:mc="http://schemas.openxmlformats.org/markup-compatibility/2006" xmlns:a14="http://schemas.microsoft.com/office/drawing/2010/main">
            <mc:Choice Requires="a14">
              <p:sp>
                <p:nvSpPr>
                  <p:cNvPr id="36" name="Prostokąt 35">
                    <a:extLst>
                      <a:ext uri="{FF2B5EF4-FFF2-40B4-BE49-F238E27FC236}">
                        <a16:creationId xmlns:a16="http://schemas.microsoft.com/office/drawing/2014/main" id="{43C64380-80C0-4321-AD2C-942046689353}"/>
                      </a:ext>
                    </a:extLst>
                  </p:cNvPr>
                  <p:cNvSpPr/>
                  <p:nvPr/>
                </p:nvSpPr>
                <p:spPr>
                  <a:xfrm>
                    <a:off x="809634" y="5024135"/>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rgbClr val="0070C0"/>
                              </a:solidFill>
                              <a:latin typeface="Cambria Math" panose="02040503050406030204" pitchFamily="18" charset="0"/>
                              <a:sym typeface="Symbol" panose="05050102010706020507" pitchFamily="18" charset="2"/>
                            </a:rPr>
                            <m:t></m:t>
                          </m:r>
                        </m:oMath>
                      </m:oMathPara>
                    </a14:m>
                    <a:endParaRPr lang="en-GB" dirty="0">
                      <a:solidFill>
                        <a:srgbClr val="C00000"/>
                      </a:solidFill>
                    </a:endParaRPr>
                  </a:p>
                </p:txBody>
              </p:sp>
            </mc:Choice>
            <mc:Fallback xmlns="">
              <p:sp>
                <p:nvSpPr>
                  <p:cNvPr id="36" name="Prostokąt 35">
                    <a:extLst>
                      <a:ext uri="{FF2B5EF4-FFF2-40B4-BE49-F238E27FC236}">
                        <a16:creationId xmlns:a16="http://schemas.microsoft.com/office/drawing/2014/main" id="{43C64380-80C0-4321-AD2C-942046689353}"/>
                      </a:ext>
                    </a:extLst>
                  </p:cNvPr>
                  <p:cNvSpPr>
                    <a:spLocks noRot="1" noChangeAspect="1" noMove="1" noResize="1" noEditPoints="1" noAdjustHandles="1" noChangeArrowheads="1" noChangeShapeType="1" noTextEdit="1"/>
                  </p:cNvSpPr>
                  <p:nvPr/>
                </p:nvSpPr>
                <p:spPr>
                  <a:xfrm>
                    <a:off x="809634" y="5024135"/>
                    <a:ext cx="45397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Prostokąt 36">
                    <a:extLst>
                      <a:ext uri="{FF2B5EF4-FFF2-40B4-BE49-F238E27FC236}">
                        <a16:creationId xmlns:a16="http://schemas.microsoft.com/office/drawing/2014/main" id="{EC8A4BB1-EE3A-47B3-9FCF-C08F0A6622E0}"/>
                      </a:ext>
                    </a:extLst>
                  </p:cNvPr>
                  <p:cNvSpPr/>
                  <p:nvPr/>
                </p:nvSpPr>
                <p:spPr>
                  <a:xfrm>
                    <a:off x="750633" y="5256005"/>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rgbClr val="0070C0"/>
                              </a:solidFill>
                              <a:latin typeface="Cambria Math" panose="02040503050406030204" pitchFamily="18" charset="0"/>
                              <a:sym typeface="Symbol" panose="05050102010706020507" pitchFamily="18" charset="2"/>
                            </a:rPr>
                            <m:t></m:t>
                          </m:r>
                        </m:oMath>
                      </m:oMathPara>
                    </a14:m>
                    <a:endParaRPr lang="en-GB" dirty="0">
                      <a:solidFill>
                        <a:srgbClr val="0070C0"/>
                      </a:solidFill>
                    </a:endParaRPr>
                  </a:p>
                </p:txBody>
              </p:sp>
            </mc:Choice>
            <mc:Fallback xmlns="">
              <p:sp>
                <p:nvSpPr>
                  <p:cNvPr id="37" name="Prostokąt 36">
                    <a:extLst>
                      <a:ext uri="{FF2B5EF4-FFF2-40B4-BE49-F238E27FC236}">
                        <a16:creationId xmlns:a16="http://schemas.microsoft.com/office/drawing/2014/main" id="{EC8A4BB1-EE3A-47B3-9FCF-C08F0A6622E0}"/>
                      </a:ext>
                    </a:extLst>
                  </p:cNvPr>
                  <p:cNvSpPr>
                    <a:spLocks noRot="1" noChangeAspect="1" noMove="1" noResize="1" noEditPoints="1" noAdjustHandles="1" noChangeArrowheads="1" noChangeShapeType="1" noTextEdit="1"/>
                  </p:cNvSpPr>
                  <p:nvPr/>
                </p:nvSpPr>
                <p:spPr>
                  <a:xfrm>
                    <a:off x="750633" y="5256005"/>
                    <a:ext cx="453970" cy="369332"/>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Prostokąt 37">
                    <a:extLst>
                      <a:ext uri="{FF2B5EF4-FFF2-40B4-BE49-F238E27FC236}">
                        <a16:creationId xmlns:a16="http://schemas.microsoft.com/office/drawing/2014/main" id="{81B554DC-F09A-4AC4-AB64-1C1AD038E261}"/>
                      </a:ext>
                    </a:extLst>
                  </p:cNvPr>
                  <p:cNvSpPr/>
                  <p:nvPr/>
                </p:nvSpPr>
                <p:spPr>
                  <a:xfrm>
                    <a:off x="867370" y="5123711"/>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rgbClr val="0070C0"/>
                              </a:solidFill>
                              <a:latin typeface="Cambria Math" panose="02040503050406030204" pitchFamily="18" charset="0"/>
                              <a:sym typeface="Symbol" panose="05050102010706020507" pitchFamily="18" charset="2"/>
                            </a:rPr>
                            <m:t></m:t>
                          </m:r>
                        </m:oMath>
                      </m:oMathPara>
                    </a14:m>
                    <a:endParaRPr lang="en-GB" dirty="0">
                      <a:solidFill>
                        <a:srgbClr val="0070C0"/>
                      </a:solidFill>
                    </a:endParaRPr>
                  </a:p>
                </p:txBody>
              </p:sp>
            </mc:Choice>
            <mc:Fallback xmlns="">
              <p:sp>
                <p:nvSpPr>
                  <p:cNvPr id="38" name="Prostokąt 37">
                    <a:extLst>
                      <a:ext uri="{FF2B5EF4-FFF2-40B4-BE49-F238E27FC236}">
                        <a16:creationId xmlns:a16="http://schemas.microsoft.com/office/drawing/2014/main" id="{81B554DC-F09A-4AC4-AB64-1C1AD038E261}"/>
                      </a:ext>
                    </a:extLst>
                  </p:cNvPr>
                  <p:cNvSpPr>
                    <a:spLocks noRot="1" noChangeAspect="1" noMove="1" noResize="1" noEditPoints="1" noAdjustHandles="1" noChangeArrowheads="1" noChangeShapeType="1" noTextEdit="1"/>
                  </p:cNvSpPr>
                  <p:nvPr/>
                </p:nvSpPr>
                <p:spPr>
                  <a:xfrm>
                    <a:off x="867370" y="5123711"/>
                    <a:ext cx="453970" cy="369332"/>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Prostokąt 38">
                    <a:extLst>
                      <a:ext uri="{FF2B5EF4-FFF2-40B4-BE49-F238E27FC236}">
                        <a16:creationId xmlns:a16="http://schemas.microsoft.com/office/drawing/2014/main" id="{34EA3570-EAE4-457C-B323-C9C8E2627B08}"/>
                      </a:ext>
                    </a:extLst>
                  </p:cNvPr>
                  <p:cNvSpPr/>
                  <p:nvPr/>
                </p:nvSpPr>
                <p:spPr>
                  <a:xfrm>
                    <a:off x="789704" y="5384975"/>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rgbClr val="0070C0"/>
                              </a:solidFill>
                              <a:latin typeface="Cambria Math" panose="02040503050406030204" pitchFamily="18" charset="0"/>
                              <a:sym typeface="Symbol" panose="05050102010706020507" pitchFamily="18" charset="2"/>
                            </a:rPr>
                            <m:t></m:t>
                          </m:r>
                        </m:oMath>
                      </m:oMathPara>
                    </a14:m>
                    <a:endParaRPr lang="en-GB" dirty="0">
                      <a:solidFill>
                        <a:srgbClr val="0070C0"/>
                      </a:solidFill>
                    </a:endParaRPr>
                  </a:p>
                </p:txBody>
              </p:sp>
            </mc:Choice>
            <mc:Fallback xmlns="">
              <p:sp>
                <p:nvSpPr>
                  <p:cNvPr id="39" name="Prostokąt 38">
                    <a:extLst>
                      <a:ext uri="{FF2B5EF4-FFF2-40B4-BE49-F238E27FC236}">
                        <a16:creationId xmlns:a16="http://schemas.microsoft.com/office/drawing/2014/main" id="{34EA3570-EAE4-457C-B323-C9C8E2627B08}"/>
                      </a:ext>
                    </a:extLst>
                  </p:cNvPr>
                  <p:cNvSpPr>
                    <a:spLocks noRot="1" noChangeAspect="1" noMove="1" noResize="1" noEditPoints="1" noAdjustHandles="1" noChangeArrowheads="1" noChangeShapeType="1" noTextEdit="1"/>
                  </p:cNvSpPr>
                  <p:nvPr/>
                </p:nvSpPr>
                <p:spPr>
                  <a:xfrm>
                    <a:off x="789704" y="5384975"/>
                    <a:ext cx="453970" cy="369332"/>
                  </a:xfrm>
                  <a:prstGeom prst="rect">
                    <a:avLst/>
                  </a:prstGeom>
                  <a:blipFill>
                    <a:blip r:embed="rId18"/>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42" name="Prostokąt 41">
                  <a:extLst>
                    <a:ext uri="{FF2B5EF4-FFF2-40B4-BE49-F238E27FC236}">
                      <a16:creationId xmlns:a16="http://schemas.microsoft.com/office/drawing/2014/main" id="{72516540-777B-43BE-AB84-F53B42B710A9}"/>
                    </a:ext>
                  </a:extLst>
                </p:cNvPr>
                <p:cNvSpPr/>
                <p:nvPr/>
              </p:nvSpPr>
              <p:spPr>
                <a:xfrm>
                  <a:off x="2441253" y="4953691"/>
                  <a:ext cx="390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𝐴</m:t>
                        </m:r>
                      </m:oMath>
                    </m:oMathPara>
                  </a14:m>
                  <a:endParaRPr lang="en-GB" dirty="0"/>
                </a:p>
              </p:txBody>
            </p:sp>
          </mc:Choice>
          <mc:Fallback xmlns="">
            <p:sp>
              <p:nvSpPr>
                <p:cNvPr id="42" name="Prostokąt 41">
                  <a:extLst>
                    <a:ext uri="{FF2B5EF4-FFF2-40B4-BE49-F238E27FC236}">
                      <a16:creationId xmlns:a16="http://schemas.microsoft.com/office/drawing/2014/main" id="{72516540-777B-43BE-AB84-F53B42B710A9}"/>
                    </a:ext>
                  </a:extLst>
                </p:cNvPr>
                <p:cNvSpPr>
                  <a:spLocks noRot="1" noChangeAspect="1" noMove="1" noResize="1" noEditPoints="1" noAdjustHandles="1" noChangeArrowheads="1" noChangeShapeType="1" noTextEdit="1"/>
                </p:cNvSpPr>
                <p:nvPr/>
              </p:nvSpPr>
              <p:spPr>
                <a:xfrm>
                  <a:off x="2441253" y="4953691"/>
                  <a:ext cx="390492" cy="369332"/>
                </a:xfrm>
                <a:prstGeom prst="rect">
                  <a:avLst/>
                </a:prstGeom>
                <a:blipFill>
                  <a:blip r:embed="rId19"/>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92057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Świetlność akceleratora </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15</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p:sp>
        <p:nvSpPr>
          <p:cNvPr id="5" name="pole tekstowe 4">
            <a:extLst>
              <a:ext uri="{FF2B5EF4-FFF2-40B4-BE49-F238E27FC236}">
                <a16:creationId xmlns:a16="http://schemas.microsoft.com/office/drawing/2014/main" id="{7872ED2B-3B43-480A-9039-63A3E76831D0}"/>
              </a:ext>
            </a:extLst>
          </p:cNvPr>
          <p:cNvSpPr txBox="1"/>
          <p:nvPr/>
        </p:nvSpPr>
        <p:spPr>
          <a:xfrm>
            <a:off x="864067" y="1258350"/>
            <a:ext cx="8095376" cy="98488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pl-PL" sz="1600" dirty="0"/>
              <a:t>O jakości akceleratora świadczy parametr nazywany świetlnością (</a:t>
            </a:r>
            <a:r>
              <a:rPr lang="pl-PL" sz="1600" dirty="0" err="1">
                <a:solidFill>
                  <a:srgbClr val="C00000"/>
                </a:solidFill>
              </a:rPr>
              <a:t>luminosity</a:t>
            </a:r>
            <a:r>
              <a:rPr lang="pl-PL" sz="1600" dirty="0"/>
              <a:t>).</a:t>
            </a:r>
          </a:p>
          <a:p>
            <a:pPr marL="285750" indent="-285750">
              <a:spcBef>
                <a:spcPts val="600"/>
              </a:spcBef>
              <a:buFont typeface="Arial" panose="020B0604020202020204" pitchFamily="34" charset="0"/>
              <a:buChar char="•"/>
            </a:pPr>
            <a:r>
              <a:rPr lang="pl-PL" sz="1600" dirty="0"/>
              <a:t>Jest to liczba decydująca o tym ile i jak częstych zderzeń możemy oczekiwać.</a:t>
            </a:r>
          </a:p>
          <a:p>
            <a:pPr marL="285750" indent="-285750">
              <a:spcBef>
                <a:spcPts val="600"/>
              </a:spcBef>
              <a:buFont typeface="Arial" panose="020B0604020202020204" pitchFamily="34" charset="0"/>
              <a:buChar char="•"/>
            </a:pPr>
            <a:r>
              <a:rPr lang="pl-PL" sz="1600" dirty="0"/>
              <a:t>Jeżeli </a:t>
            </a:r>
            <a:r>
              <a:rPr lang="pl-PL" sz="1600" dirty="0">
                <a:solidFill>
                  <a:srgbClr val="C00000"/>
                </a:solidFill>
              </a:rPr>
              <a:t>świetlność </a:t>
            </a:r>
            <a:r>
              <a:rPr lang="pl-PL" sz="1600" dirty="0"/>
              <a:t>będzie za mała, to np.  rzadkich procesów możemy się nie doczekać.</a:t>
            </a:r>
            <a:endParaRPr lang="en-GB" sz="1600" dirty="0"/>
          </a:p>
        </p:txBody>
      </p:sp>
      <p:pic>
        <p:nvPicPr>
          <p:cNvPr id="8" name="Obraz 7">
            <a:extLst>
              <a:ext uri="{FF2B5EF4-FFF2-40B4-BE49-F238E27FC236}">
                <a16:creationId xmlns:a16="http://schemas.microsoft.com/office/drawing/2014/main" id="{C84A33ED-33C3-4ABE-A24E-F445F20F254A}"/>
              </a:ext>
            </a:extLst>
          </p:cNvPr>
          <p:cNvPicPr>
            <a:picLocks noChangeAspect="1"/>
          </p:cNvPicPr>
          <p:nvPr/>
        </p:nvPicPr>
        <p:blipFill rotWithShape="1">
          <a:blip r:embed="rId2"/>
          <a:srcRect t="679"/>
          <a:stretch/>
        </p:blipFill>
        <p:spPr>
          <a:xfrm>
            <a:off x="946738" y="3967993"/>
            <a:ext cx="2830331" cy="2205813"/>
          </a:xfrm>
          <a:prstGeom prst="rect">
            <a:avLst/>
          </a:prstGeom>
        </p:spPr>
      </p:pic>
      <p:grpSp>
        <p:nvGrpSpPr>
          <p:cNvPr id="10" name="Grupa 9">
            <a:extLst>
              <a:ext uri="{FF2B5EF4-FFF2-40B4-BE49-F238E27FC236}">
                <a16:creationId xmlns:a16="http://schemas.microsoft.com/office/drawing/2014/main" id="{FD444B1A-A92B-4B2F-9FCA-B19A0EDFAF94}"/>
              </a:ext>
            </a:extLst>
          </p:cNvPr>
          <p:cNvGrpSpPr/>
          <p:nvPr/>
        </p:nvGrpSpPr>
        <p:grpSpPr>
          <a:xfrm>
            <a:off x="4261607" y="4009938"/>
            <a:ext cx="3825379" cy="2082785"/>
            <a:chOff x="3844604" y="3399420"/>
            <a:chExt cx="4762500" cy="2676525"/>
          </a:xfrm>
        </p:grpSpPr>
        <p:pic>
          <p:nvPicPr>
            <p:cNvPr id="7" name="Picture 4" descr="Related image">
              <a:extLst>
                <a:ext uri="{FF2B5EF4-FFF2-40B4-BE49-F238E27FC236}">
                  <a16:creationId xmlns:a16="http://schemas.microsoft.com/office/drawing/2014/main" id="{7E7CD860-31A7-4921-A654-4EC5F6F197D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44604" y="3399420"/>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601E5DDD-3FD9-408E-96E1-0CC24533E6FF}"/>
                </a:ext>
              </a:extLst>
            </p:cNvPr>
            <p:cNvSpPr txBox="1"/>
            <p:nvPr/>
          </p:nvSpPr>
          <p:spPr>
            <a:xfrm>
              <a:off x="4591312" y="3512596"/>
              <a:ext cx="3345853" cy="584775"/>
            </a:xfrm>
            <a:prstGeom prst="rect">
              <a:avLst/>
            </a:prstGeom>
            <a:noFill/>
          </p:spPr>
          <p:txBody>
            <a:bodyPr wrap="square" rtlCol="0">
              <a:spAutoFit/>
            </a:bodyPr>
            <a:lstStyle/>
            <a:p>
              <a:r>
                <a:rPr lang="pl-PL" sz="1600" dirty="0">
                  <a:solidFill>
                    <a:schemeClr val="bg1"/>
                  </a:solidFill>
                </a:rPr>
                <a:t>Dlaczego wiązki zderzane są względem siebie pod kątem?</a:t>
              </a:r>
              <a:endParaRPr lang="en-GB" sz="1600" dirty="0">
                <a:solidFill>
                  <a:schemeClr val="bg1"/>
                </a:solidFill>
              </a:endParaRPr>
            </a:p>
          </p:txBody>
        </p:sp>
      </p:grpSp>
      <mc:AlternateContent xmlns:mc="http://schemas.openxmlformats.org/markup-compatibility/2006" xmlns:a14="http://schemas.microsoft.com/office/drawing/2010/main">
        <mc:Choice Requires="a14">
          <p:sp>
            <p:nvSpPr>
              <p:cNvPr id="12" name="Prostokąt 11">
                <a:extLst>
                  <a:ext uri="{FF2B5EF4-FFF2-40B4-BE49-F238E27FC236}">
                    <a16:creationId xmlns:a16="http://schemas.microsoft.com/office/drawing/2014/main" id="{CD0E4433-4205-4FBE-AA58-67215781ED97}"/>
                  </a:ext>
                </a:extLst>
              </p:cNvPr>
              <p:cNvSpPr/>
              <p:nvPr/>
            </p:nvSpPr>
            <p:spPr>
              <a:xfrm>
                <a:off x="1090546" y="2346713"/>
                <a:ext cx="1887546" cy="688650"/>
              </a:xfrm>
              <a:prstGeom prst="rect">
                <a:avLst/>
              </a:prstGeom>
              <a:ln w="19050">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pl-PL" i="1" smtClean="0">
                          <a:latin typeface="Cambria Math" panose="02040503050406030204" pitchFamily="18" charset="0"/>
                          <a:ea typeface="Cambria Math" panose="02040503050406030204" pitchFamily="18" charset="0"/>
                        </a:rPr>
                        <m:t>ℒ</m:t>
                      </m:r>
                      <m:r>
                        <a:rPr lang="pl-PL" b="0" i="1" smtClean="0">
                          <a:latin typeface="Cambria Math" panose="02040503050406030204" pitchFamily="18" charset="0"/>
                          <a:ea typeface="Cambria Math" panose="02040503050406030204" pitchFamily="18" charset="0"/>
                        </a:rPr>
                        <m:t>=</m:t>
                      </m:r>
                      <m:sSub>
                        <m:sSubPr>
                          <m:ctrlPr>
                            <a:rPr lang="pl-PL" b="0" i="1" smtClean="0">
                              <a:latin typeface="Cambria Math" panose="02040503050406030204" pitchFamily="18" charset="0"/>
                              <a:ea typeface="Cambria Math" panose="02040503050406030204" pitchFamily="18" charset="0"/>
                            </a:rPr>
                          </m:ctrlPr>
                        </m:sSubPr>
                        <m:e>
                          <m:r>
                            <a:rPr lang="pl-PL" b="0" i="1" smtClean="0">
                              <a:latin typeface="Cambria Math" panose="02040503050406030204" pitchFamily="18" charset="0"/>
                              <a:ea typeface="Cambria Math" panose="02040503050406030204" pitchFamily="18" charset="0"/>
                            </a:rPr>
                            <m:t>𝑛</m:t>
                          </m:r>
                        </m:e>
                        <m:sub>
                          <m:r>
                            <a:rPr lang="pl-PL" b="0" i="1" smtClean="0">
                              <a:latin typeface="Cambria Math" panose="02040503050406030204" pitchFamily="18" charset="0"/>
                              <a:ea typeface="Cambria Math" panose="02040503050406030204" pitchFamily="18" charset="0"/>
                            </a:rPr>
                            <m:t>𝑏</m:t>
                          </m:r>
                        </m:sub>
                      </m:sSub>
                      <m:f>
                        <m:fPr>
                          <m:ctrlPr>
                            <a:rPr lang="pl-PL" b="0" i="1" smtClean="0">
                              <a:latin typeface="Cambria Math" panose="02040503050406030204" pitchFamily="18" charset="0"/>
                              <a:ea typeface="Cambria Math" panose="02040503050406030204" pitchFamily="18" charset="0"/>
                            </a:rPr>
                          </m:ctrlPr>
                        </m:fPr>
                        <m:num>
                          <m:sSub>
                            <m:sSubPr>
                              <m:ctrlPr>
                                <a:rPr lang="pl-PL" b="0" i="1" smtClean="0">
                                  <a:latin typeface="Cambria Math" panose="02040503050406030204" pitchFamily="18" charset="0"/>
                                  <a:ea typeface="Cambria Math" panose="02040503050406030204" pitchFamily="18" charset="0"/>
                                </a:rPr>
                              </m:ctrlPr>
                            </m:sSubPr>
                            <m:e>
                              <m:r>
                                <a:rPr lang="pl-PL" b="0" i="1" smtClean="0">
                                  <a:latin typeface="Cambria Math" panose="02040503050406030204" pitchFamily="18" charset="0"/>
                                  <a:ea typeface="Cambria Math" panose="02040503050406030204" pitchFamily="18" charset="0"/>
                                </a:rPr>
                                <m:t>𝑁</m:t>
                              </m:r>
                            </m:e>
                            <m:sub>
                              <m:r>
                                <a:rPr lang="pl-PL" b="0" i="1" smtClean="0">
                                  <a:latin typeface="Cambria Math" panose="02040503050406030204" pitchFamily="18" charset="0"/>
                                  <a:ea typeface="Cambria Math" panose="02040503050406030204" pitchFamily="18" charset="0"/>
                                </a:rPr>
                                <m:t>1</m:t>
                              </m:r>
                            </m:sub>
                          </m:sSub>
                          <m:sSub>
                            <m:sSubPr>
                              <m:ctrlPr>
                                <a:rPr lang="pl-PL" b="0" i="1" smtClean="0">
                                  <a:latin typeface="Cambria Math" panose="02040503050406030204" pitchFamily="18" charset="0"/>
                                  <a:ea typeface="Cambria Math" panose="02040503050406030204" pitchFamily="18" charset="0"/>
                                </a:rPr>
                              </m:ctrlPr>
                            </m:sSubPr>
                            <m:e>
                              <m:r>
                                <a:rPr lang="pl-PL" b="0" i="1" smtClean="0">
                                  <a:latin typeface="Cambria Math" panose="02040503050406030204" pitchFamily="18" charset="0"/>
                                  <a:ea typeface="Cambria Math" panose="02040503050406030204" pitchFamily="18" charset="0"/>
                                </a:rPr>
                                <m:t>𝑁</m:t>
                              </m:r>
                            </m:e>
                            <m:sub>
                              <m:r>
                                <a:rPr lang="pl-PL" b="0" i="1" smtClean="0">
                                  <a:latin typeface="Cambria Math" panose="02040503050406030204" pitchFamily="18" charset="0"/>
                                  <a:ea typeface="Cambria Math" panose="02040503050406030204" pitchFamily="18" charset="0"/>
                                </a:rPr>
                                <m:t>2</m:t>
                              </m:r>
                            </m:sub>
                          </m:sSub>
                        </m:num>
                        <m:den>
                          <m:sSub>
                            <m:sSubPr>
                              <m:ctrlPr>
                                <a:rPr lang="pl-PL" b="0" i="1" smtClean="0">
                                  <a:latin typeface="Cambria Math" panose="02040503050406030204" pitchFamily="18" charset="0"/>
                                  <a:ea typeface="Cambria Math" panose="02040503050406030204" pitchFamily="18" charset="0"/>
                                </a:rPr>
                              </m:ctrlPr>
                            </m:sSubPr>
                            <m:e>
                              <m:r>
                                <a:rPr lang="pl-PL" b="0" i="1" smtClean="0">
                                  <a:latin typeface="Cambria Math" panose="02040503050406030204" pitchFamily="18" charset="0"/>
                                  <a:ea typeface="Cambria Math" panose="02040503050406030204" pitchFamily="18" charset="0"/>
                                </a:rPr>
                                <m:t>𝜎</m:t>
                              </m:r>
                            </m:e>
                            <m:sub>
                              <m:r>
                                <a:rPr lang="pl-PL" b="0" i="1" smtClean="0">
                                  <a:latin typeface="Cambria Math" panose="02040503050406030204" pitchFamily="18" charset="0"/>
                                  <a:ea typeface="Cambria Math" panose="02040503050406030204" pitchFamily="18" charset="0"/>
                                </a:rPr>
                                <m:t>𝑥</m:t>
                              </m:r>
                            </m:sub>
                          </m:sSub>
                          <m:sSub>
                            <m:sSubPr>
                              <m:ctrlPr>
                                <a:rPr lang="pl-PL" b="0" i="1" smtClean="0">
                                  <a:latin typeface="Cambria Math" panose="02040503050406030204" pitchFamily="18" charset="0"/>
                                  <a:ea typeface="Cambria Math" panose="02040503050406030204" pitchFamily="18" charset="0"/>
                                </a:rPr>
                              </m:ctrlPr>
                            </m:sSubPr>
                            <m:e>
                              <m:r>
                                <a:rPr lang="pl-PL" b="0" i="1" smtClean="0">
                                  <a:latin typeface="Cambria Math" panose="02040503050406030204" pitchFamily="18" charset="0"/>
                                  <a:ea typeface="Cambria Math" panose="02040503050406030204" pitchFamily="18" charset="0"/>
                                </a:rPr>
                                <m:t>𝜎</m:t>
                              </m:r>
                            </m:e>
                            <m:sub>
                              <m:r>
                                <a:rPr lang="pl-PL" b="0" i="1" smtClean="0">
                                  <a:latin typeface="Cambria Math" panose="02040503050406030204" pitchFamily="18" charset="0"/>
                                  <a:ea typeface="Cambria Math" panose="02040503050406030204" pitchFamily="18" charset="0"/>
                                </a:rPr>
                                <m:t>𝑦</m:t>
                              </m:r>
                            </m:sub>
                          </m:sSub>
                        </m:den>
                      </m:f>
                      <m:r>
                        <a:rPr lang="pl-PL" b="0" i="1" smtClean="0">
                          <a:latin typeface="Cambria Math" panose="02040503050406030204" pitchFamily="18" charset="0"/>
                          <a:ea typeface="Cambria Math" panose="02040503050406030204" pitchFamily="18" charset="0"/>
                        </a:rPr>
                        <m:t>𝑓</m:t>
                      </m:r>
                      <m:r>
                        <a:rPr lang="pl-PL" b="0" i="1" smtClean="0">
                          <a:latin typeface="Cambria Math" panose="02040503050406030204" pitchFamily="18" charset="0"/>
                          <a:ea typeface="Cambria Math" panose="02040503050406030204" pitchFamily="18" charset="0"/>
                        </a:rPr>
                        <m:t> </m:t>
                      </m:r>
                    </m:oMath>
                  </m:oMathPara>
                </a14:m>
                <a:endParaRPr lang="en-GB" dirty="0"/>
              </a:p>
            </p:txBody>
          </p:sp>
        </mc:Choice>
        <mc:Fallback xmlns="">
          <p:sp>
            <p:nvSpPr>
              <p:cNvPr id="12" name="Prostokąt 11">
                <a:extLst>
                  <a:ext uri="{FF2B5EF4-FFF2-40B4-BE49-F238E27FC236}">
                    <a16:creationId xmlns:a16="http://schemas.microsoft.com/office/drawing/2014/main" id="{CD0E4433-4205-4FBE-AA58-67215781ED97}"/>
                  </a:ext>
                </a:extLst>
              </p:cNvPr>
              <p:cNvSpPr>
                <a:spLocks noRot="1" noChangeAspect="1" noMove="1" noResize="1" noEditPoints="1" noAdjustHandles="1" noChangeArrowheads="1" noChangeShapeType="1" noTextEdit="1"/>
              </p:cNvSpPr>
              <p:nvPr/>
            </p:nvSpPr>
            <p:spPr>
              <a:xfrm>
                <a:off x="1090546" y="2346713"/>
                <a:ext cx="1887546" cy="688650"/>
              </a:xfrm>
              <a:prstGeom prst="rect">
                <a:avLst/>
              </a:prstGeom>
              <a:blipFill>
                <a:blip r:embed="rId4"/>
                <a:stretch>
                  <a:fillRect/>
                </a:stretch>
              </a:blipFill>
              <a:ln w="19050">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2BC38E2E-1A6A-4D15-AF6F-9149942AD2D3}"/>
                  </a:ext>
                </a:extLst>
              </p:cNvPr>
              <p:cNvSpPr txBox="1"/>
              <p:nvPr/>
            </p:nvSpPr>
            <p:spPr>
              <a:xfrm>
                <a:off x="1119931" y="3175233"/>
                <a:ext cx="2553199" cy="392608"/>
              </a:xfrm>
              <a:prstGeom prst="rect">
                <a:avLst/>
              </a:prstGeom>
              <a:noFill/>
            </p:spPr>
            <p:txBody>
              <a:bodyPr wrap="none" lIns="0" tIns="0" rIns="0" bIns="0" rtlCol="0">
                <a:spAutoFit/>
              </a:bodyPr>
              <a:lstStyle/>
              <a:p>
                <a14:m>
                  <m:oMath xmlns:m="http://schemas.openxmlformats.org/officeDocument/2006/math">
                    <m:d>
                      <m:dPr>
                        <m:begChr m:val="["/>
                        <m:endChr m:val="]"/>
                        <m:ctrlPr>
                          <a:rPr lang="en-GB" i="1" smtClean="0">
                            <a:latin typeface="Cambria Math" panose="02040503050406030204" pitchFamily="18" charset="0"/>
                          </a:rPr>
                        </m:ctrlPr>
                      </m:dPr>
                      <m:e>
                        <m:r>
                          <a:rPr lang="pl-PL" i="1">
                            <a:latin typeface="Cambria Math" panose="02040503050406030204" pitchFamily="18" charset="0"/>
                            <a:ea typeface="Cambria Math" panose="02040503050406030204" pitchFamily="18" charset="0"/>
                          </a:rPr>
                          <m:t>ℒ</m:t>
                        </m:r>
                      </m:e>
                    </m:d>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1</m:t>
                        </m:r>
                      </m:num>
                      <m:den>
                        <m:r>
                          <a:rPr lang="pl-PL" b="0" i="1" smtClean="0">
                            <a:latin typeface="Cambria Math" panose="02040503050406030204" pitchFamily="18" charset="0"/>
                          </a:rPr>
                          <m:t>𝑐𝑚</m:t>
                        </m:r>
                        <m:r>
                          <a:rPr lang="pl-PL" b="0" i="1" smtClean="0">
                            <a:latin typeface="Cambria Math" panose="02040503050406030204" pitchFamily="18" charset="0"/>
                          </a:rPr>
                          <m:t> </m:t>
                        </m:r>
                        <m:r>
                          <a:rPr lang="pl-PL" b="0" i="1" smtClean="0">
                            <a:latin typeface="Cambria Math" panose="02040503050406030204" pitchFamily="18" charset="0"/>
                          </a:rPr>
                          <m:t>𝑐𝑚</m:t>
                        </m:r>
                        <m:r>
                          <a:rPr lang="pl-PL" b="0" i="1" smtClean="0">
                            <a:latin typeface="Cambria Math" panose="02040503050406030204" pitchFamily="18" charset="0"/>
                          </a:rPr>
                          <m:t> </m:t>
                        </m:r>
                      </m:den>
                    </m:f>
                    <m:f>
                      <m:fPr>
                        <m:ctrlPr>
                          <a:rPr lang="pl-PL" b="0" i="1" smtClean="0">
                            <a:latin typeface="Cambria Math" panose="02040503050406030204" pitchFamily="18" charset="0"/>
                          </a:rPr>
                        </m:ctrlPr>
                      </m:fPr>
                      <m:num>
                        <m:r>
                          <a:rPr lang="pl-PL" b="0" i="1" smtClean="0">
                            <a:latin typeface="Cambria Math" panose="02040503050406030204" pitchFamily="18" charset="0"/>
                          </a:rPr>
                          <m:t>1</m:t>
                        </m:r>
                      </m:num>
                      <m:den>
                        <m:r>
                          <a:rPr lang="pl-PL" b="0" i="1" smtClean="0">
                            <a:latin typeface="Cambria Math" panose="02040503050406030204" pitchFamily="18" charset="0"/>
                          </a:rPr>
                          <m:t>𝑠</m:t>
                        </m:r>
                      </m:den>
                    </m:f>
                    <m:r>
                      <a:rPr lang="pl-PL" b="0" i="1" smtClean="0">
                        <a:latin typeface="Cambria Math" panose="02040503050406030204" pitchFamily="18" charset="0"/>
                      </a:rPr>
                      <m:t>=</m:t>
                    </m:r>
                    <m:r>
                      <a:rPr lang="pl-PL" b="0" i="1" smtClean="0">
                        <a:latin typeface="Cambria Math" panose="02040503050406030204" pitchFamily="18" charset="0"/>
                      </a:rPr>
                      <m:t>𝑐</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𝑚</m:t>
                        </m:r>
                      </m:e>
                      <m:sup>
                        <m:r>
                          <a:rPr lang="pl-PL" b="0" i="1" smtClean="0">
                            <a:latin typeface="Cambria Math" panose="02040503050406030204" pitchFamily="18" charset="0"/>
                          </a:rPr>
                          <m:t>−2</m:t>
                        </m:r>
                      </m:sup>
                    </m:sSup>
                    <m:sSup>
                      <m:sSupPr>
                        <m:ctrlPr>
                          <a:rPr lang="pl-PL" b="0" i="1" smtClean="0">
                            <a:latin typeface="Cambria Math" panose="02040503050406030204" pitchFamily="18" charset="0"/>
                          </a:rPr>
                        </m:ctrlPr>
                      </m:sSupPr>
                      <m:e>
                        <m:r>
                          <a:rPr lang="pl-PL" b="0" i="1" smtClean="0">
                            <a:latin typeface="Cambria Math" panose="02040503050406030204" pitchFamily="18" charset="0"/>
                          </a:rPr>
                          <m:t>𝑠</m:t>
                        </m:r>
                      </m:e>
                      <m:sup>
                        <m:r>
                          <a:rPr lang="pl-PL" b="0" i="1" smtClean="0">
                            <a:latin typeface="Cambria Math" panose="02040503050406030204" pitchFamily="18" charset="0"/>
                          </a:rPr>
                          <m:t>−1</m:t>
                        </m:r>
                      </m:sup>
                    </m:sSup>
                  </m:oMath>
                </a14:m>
                <a:r>
                  <a:rPr lang="pl-PL" dirty="0"/>
                  <a:t> </a:t>
                </a:r>
                <a:endParaRPr lang="en-GB" dirty="0"/>
              </a:p>
            </p:txBody>
          </p:sp>
        </mc:Choice>
        <mc:Fallback xmlns="">
          <p:sp>
            <p:nvSpPr>
              <p:cNvPr id="13" name="pole tekstowe 12">
                <a:extLst>
                  <a:ext uri="{FF2B5EF4-FFF2-40B4-BE49-F238E27FC236}">
                    <a16:creationId xmlns:a16="http://schemas.microsoft.com/office/drawing/2014/main" id="{2BC38E2E-1A6A-4D15-AF6F-9149942AD2D3}"/>
                  </a:ext>
                </a:extLst>
              </p:cNvPr>
              <p:cNvSpPr txBox="1">
                <a:spLocks noRot="1" noChangeAspect="1" noMove="1" noResize="1" noEditPoints="1" noAdjustHandles="1" noChangeArrowheads="1" noChangeShapeType="1" noTextEdit="1"/>
              </p:cNvSpPr>
              <p:nvPr/>
            </p:nvSpPr>
            <p:spPr>
              <a:xfrm>
                <a:off x="1119931" y="3175233"/>
                <a:ext cx="2553199" cy="392608"/>
              </a:xfrm>
              <a:prstGeom prst="rect">
                <a:avLst/>
              </a:prstGeom>
              <a:blipFill>
                <a:blip r:embed="rId5"/>
                <a:stretch>
                  <a:fillRect l="-239" b="-109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pole tekstowe 13">
                <a:extLst>
                  <a:ext uri="{FF2B5EF4-FFF2-40B4-BE49-F238E27FC236}">
                    <a16:creationId xmlns:a16="http://schemas.microsoft.com/office/drawing/2014/main" id="{AFA618A7-1520-48F4-87F6-1B530012D939}"/>
                  </a:ext>
                </a:extLst>
              </p:cNvPr>
              <p:cNvSpPr txBox="1"/>
              <p:nvPr/>
            </p:nvSpPr>
            <p:spPr>
              <a:xfrm>
                <a:off x="4391637" y="2890007"/>
                <a:ext cx="112402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i="1" smtClean="0">
                              <a:latin typeface="Cambria Math" panose="02040503050406030204" pitchFamily="18" charset="0"/>
                            </a:rPr>
                          </m:ctrlPr>
                        </m:naryPr>
                        <m:sub/>
                        <m:sup/>
                        <m:e>
                          <m:r>
                            <a:rPr lang="pl-PL" i="1">
                              <a:latin typeface="Cambria Math" panose="02040503050406030204" pitchFamily="18" charset="0"/>
                              <a:ea typeface="Cambria Math" panose="02040503050406030204" pitchFamily="18" charset="0"/>
                            </a:rPr>
                            <m:t>ℒ</m:t>
                          </m:r>
                        </m:e>
                      </m:nary>
                      <m:r>
                        <a:rPr lang="pl-PL" b="0" i="1" smtClean="0">
                          <a:latin typeface="Cambria Math" panose="02040503050406030204" pitchFamily="18" charset="0"/>
                        </a:rPr>
                        <m:t>𝑑𝑡</m:t>
                      </m:r>
                      <m:r>
                        <a:rPr lang="pl-PL" b="0" i="1" smtClean="0">
                          <a:latin typeface="Cambria Math" panose="02040503050406030204" pitchFamily="18" charset="0"/>
                        </a:rPr>
                        <m:t>=</m:t>
                      </m:r>
                      <m:r>
                        <a:rPr lang="pl-PL" b="0" i="1" smtClean="0">
                          <a:latin typeface="Cambria Math" panose="02040503050406030204" pitchFamily="18" charset="0"/>
                        </a:rPr>
                        <m:t>𝐿</m:t>
                      </m:r>
                    </m:oMath>
                  </m:oMathPara>
                </a14:m>
                <a:endParaRPr lang="en-GB" dirty="0"/>
              </a:p>
            </p:txBody>
          </p:sp>
        </mc:Choice>
        <mc:Fallback xmlns="">
          <p:sp>
            <p:nvSpPr>
              <p:cNvPr id="14" name="pole tekstowe 13">
                <a:extLst>
                  <a:ext uri="{FF2B5EF4-FFF2-40B4-BE49-F238E27FC236}">
                    <a16:creationId xmlns:a16="http://schemas.microsoft.com/office/drawing/2014/main" id="{AFA618A7-1520-48F4-87F6-1B530012D939}"/>
                  </a:ext>
                </a:extLst>
              </p:cNvPr>
              <p:cNvSpPr txBox="1">
                <a:spLocks noRot="1" noChangeAspect="1" noMove="1" noResize="1" noEditPoints="1" noAdjustHandles="1" noChangeArrowheads="1" noChangeShapeType="1" noTextEdit="1"/>
              </p:cNvSpPr>
              <p:nvPr/>
            </p:nvSpPr>
            <p:spPr>
              <a:xfrm>
                <a:off x="4391637" y="2890007"/>
                <a:ext cx="1124026" cy="726546"/>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Prostokąt 14">
                <a:extLst>
                  <a:ext uri="{FF2B5EF4-FFF2-40B4-BE49-F238E27FC236}">
                    <a16:creationId xmlns:a16="http://schemas.microsoft.com/office/drawing/2014/main" id="{2738D1D8-B087-4909-8E3B-3E4AFA50056B}"/>
                  </a:ext>
                </a:extLst>
              </p:cNvPr>
              <p:cNvSpPr/>
              <p:nvPr/>
            </p:nvSpPr>
            <p:spPr>
              <a:xfrm>
                <a:off x="4499576" y="3470838"/>
                <a:ext cx="1373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r>
                            <a:rPr lang="pl-PL" b="0" i="1" smtClean="0">
                              <a:latin typeface="Cambria Math" panose="02040503050406030204" pitchFamily="18" charset="0"/>
                            </a:rPr>
                            <m:t>𝐿</m:t>
                          </m:r>
                        </m:e>
                      </m:d>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𝑐</m:t>
                      </m:r>
                      <m:sSup>
                        <m:sSupPr>
                          <m:ctrlPr>
                            <a:rPr lang="pl-PL" b="0" i="1" smtClean="0">
                              <a:latin typeface="Cambria Math" panose="02040503050406030204" pitchFamily="18" charset="0"/>
                              <a:ea typeface="Cambria Math" panose="02040503050406030204" pitchFamily="18" charset="0"/>
                            </a:rPr>
                          </m:ctrlPr>
                        </m:sSupPr>
                        <m:e>
                          <m:r>
                            <a:rPr lang="pl-PL" b="0" i="1" smtClean="0">
                              <a:latin typeface="Cambria Math" panose="02040503050406030204" pitchFamily="18" charset="0"/>
                              <a:ea typeface="Cambria Math" panose="02040503050406030204" pitchFamily="18" charset="0"/>
                            </a:rPr>
                            <m:t>𝑚</m:t>
                          </m:r>
                        </m:e>
                        <m:sup>
                          <m:r>
                            <a:rPr lang="pl-PL" b="0" i="1" smtClean="0">
                              <a:latin typeface="Cambria Math" panose="02040503050406030204" pitchFamily="18" charset="0"/>
                              <a:ea typeface="Cambria Math" panose="02040503050406030204" pitchFamily="18" charset="0"/>
                            </a:rPr>
                            <m:t>−2</m:t>
                          </m:r>
                        </m:sup>
                      </m:sSup>
                    </m:oMath>
                  </m:oMathPara>
                </a14:m>
                <a:endParaRPr lang="en-GB" dirty="0"/>
              </a:p>
            </p:txBody>
          </p:sp>
        </mc:Choice>
        <mc:Fallback xmlns="">
          <p:sp>
            <p:nvSpPr>
              <p:cNvPr id="15" name="Prostokąt 14">
                <a:extLst>
                  <a:ext uri="{FF2B5EF4-FFF2-40B4-BE49-F238E27FC236}">
                    <a16:creationId xmlns:a16="http://schemas.microsoft.com/office/drawing/2014/main" id="{2738D1D8-B087-4909-8E3B-3E4AFA50056B}"/>
                  </a:ext>
                </a:extLst>
              </p:cNvPr>
              <p:cNvSpPr>
                <a:spLocks noRot="1" noChangeAspect="1" noMove="1" noResize="1" noEditPoints="1" noAdjustHandles="1" noChangeArrowheads="1" noChangeShapeType="1" noTextEdit="1"/>
              </p:cNvSpPr>
              <p:nvPr/>
            </p:nvSpPr>
            <p:spPr>
              <a:xfrm>
                <a:off x="4499576" y="3470838"/>
                <a:ext cx="1373709"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Prostokąt 15">
                <a:extLst>
                  <a:ext uri="{FF2B5EF4-FFF2-40B4-BE49-F238E27FC236}">
                    <a16:creationId xmlns:a16="http://schemas.microsoft.com/office/drawing/2014/main" id="{BDFBA233-2DE5-4E46-A456-A07EEC174A90}"/>
                  </a:ext>
                </a:extLst>
              </p:cNvPr>
              <p:cNvSpPr/>
              <p:nvPr/>
            </p:nvSpPr>
            <p:spPr>
              <a:xfrm>
                <a:off x="6192118" y="3445671"/>
                <a:ext cx="14793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r>
                            <a:rPr lang="pl-PL" i="1">
                              <a:latin typeface="Cambria Math" panose="02040503050406030204" pitchFamily="18" charset="0"/>
                            </a:rPr>
                            <m:t>𝐿</m:t>
                          </m:r>
                        </m:e>
                      </m:d>
                      <m:r>
                        <a:rPr lang="pl-PL" i="1">
                          <a:latin typeface="Cambria Math" panose="02040503050406030204" pitchFamily="18" charset="0"/>
                          <a:ea typeface="Cambria Math" panose="02040503050406030204" pitchFamily="18" charset="0"/>
                        </a:rPr>
                        <m:t>=</m:t>
                      </m:r>
                      <m:sSup>
                        <m:sSupPr>
                          <m:ctrlPr>
                            <a:rPr lang="pl-PL" i="1">
                              <a:latin typeface="Cambria Math" panose="02040503050406030204" pitchFamily="18" charset="0"/>
                              <a:ea typeface="Cambria Math" panose="02040503050406030204" pitchFamily="18" charset="0"/>
                            </a:rPr>
                          </m:ctrlPr>
                        </m:sSupPr>
                        <m:e>
                          <m:r>
                            <a:rPr lang="pl-PL" b="0" i="1" smtClean="0">
                              <a:latin typeface="Cambria Math" panose="02040503050406030204" pitchFamily="18" charset="0"/>
                              <a:ea typeface="Cambria Math" panose="02040503050406030204" pitchFamily="18" charset="0"/>
                            </a:rPr>
                            <m:t>𝐺𝑒𝑉</m:t>
                          </m:r>
                        </m:e>
                        <m:sup>
                          <m:r>
                            <a:rPr lang="pl-PL" i="1">
                              <a:latin typeface="Cambria Math" panose="02040503050406030204" pitchFamily="18" charset="0"/>
                              <a:ea typeface="Cambria Math" panose="02040503050406030204" pitchFamily="18" charset="0"/>
                            </a:rPr>
                            <m:t>−2</m:t>
                          </m:r>
                        </m:sup>
                      </m:sSup>
                    </m:oMath>
                  </m:oMathPara>
                </a14:m>
                <a:endParaRPr lang="en-GB" dirty="0"/>
              </a:p>
            </p:txBody>
          </p:sp>
        </mc:Choice>
        <mc:Fallback xmlns="">
          <p:sp>
            <p:nvSpPr>
              <p:cNvPr id="16" name="Prostokąt 15">
                <a:extLst>
                  <a:ext uri="{FF2B5EF4-FFF2-40B4-BE49-F238E27FC236}">
                    <a16:creationId xmlns:a16="http://schemas.microsoft.com/office/drawing/2014/main" id="{BDFBA233-2DE5-4E46-A456-A07EEC174A90}"/>
                  </a:ext>
                </a:extLst>
              </p:cNvPr>
              <p:cNvSpPr>
                <a:spLocks noRot="1" noChangeAspect="1" noMove="1" noResize="1" noEditPoints="1" noAdjustHandles="1" noChangeArrowheads="1" noChangeShapeType="1" noTextEdit="1"/>
              </p:cNvSpPr>
              <p:nvPr/>
            </p:nvSpPr>
            <p:spPr>
              <a:xfrm>
                <a:off x="6192118" y="3445671"/>
                <a:ext cx="1479316" cy="369332"/>
              </a:xfrm>
              <a:prstGeom prst="rect">
                <a:avLst/>
              </a:prstGeom>
              <a:blipFill>
                <a:blip r:embed="rId8"/>
                <a:stretch>
                  <a:fillRect/>
                </a:stretch>
              </a:blipFill>
            </p:spPr>
            <p:txBody>
              <a:bodyPr/>
              <a:lstStyle/>
              <a:p>
                <a:r>
                  <a:rPr lang="en-GB">
                    <a:noFill/>
                  </a:rPr>
                  <a:t> </a:t>
                </a:r>
              </a:p>
            </p:txBody>
          </p:sp>
        </mc:Fallback>
      </mc:AlternateContent>
      <p:sp>
        <p:nvSpPr>
          <p:cNvPr id="17" name="pole tekstowe 16">
            <a:extLst>
              <a:ext uri="{FF2B5EF4-FFF2-40B4-BE49-F238E27FC236}">
                <a16:creationId xmlns:a16="http://schemas.microsoft.com/office/drawing/2014/main" id="{4C1A037F-65E5-462C-A130-986C27461515}"/>
              </a:ext>
            </a:extLst>
          </p:cNvPr>
          <p:cNvSpPr txBox="1"/>
          <p:nvPr/>
        </p:nvSpPr>
        <p:spPr>
          <a:xfrm>
            <a:off x="3783435" y="2273417"/>
            <a:ext cx="5192785" cy="646331"/>
          </a:xfrm>
          <a:prstGeom prst="rect">
            <a:avLst/>
          </a:prstGeom>
          <a:noFill/>
        </p:spPr>
        <p:txBody>
          <a:bodyPr wrap="square" rtlCol="0">
            <a:spAutoFit/>
          </a:bodyPr>
          <a:lstStyle/>
          <a:p>
            <a:r>
              <a:rPr lang="pl-PL" dirty="0"/>
              <a:t>Świetlność podawana jest w pewnym okresie zbierania danych, jako „scałkowana” świetlność:</a:t>
            </a:r>
            <a:endParaRPr lang="en-GB" dirty="0"/>
          </a:p>
        </p:txBody>
      </p:sp>
    </p:spTree>
    <p:extLst>
      <p:ext uri="{BB962C8B-B14F-4D97-AF65-F5344CB8AC3E}">
        <p14:creationId xmlns:p14="http://schemas.microsoft.com/office/powerpoint/2010/main" val="732357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err="1">
                <a:solidFill>
                  <a:srgbClr val="990000"/>
                </a:solidFill>
                <a:latin typeface="Calibri" panose="020F0502020204030204" pitchFamily="34" charset="0"/>
                <a:cs typeface="Calibri" panose="020F0502020204030204" pitchFamily="34" charset="0"/>
              </a:rPr>
              <a:t>Yield</a:t>
            </a:r>
            <a:r>
              <a:rPr lang="pl-PL" sz="2000" dirty="0">
                <a:solidFill>
                  <a:srgbClr val="990000"/>
                </a:solidFill>
                <a:latin typeface="Calibri" panose="020F0502020204030204" pitchFamily="34" charset="0"/>
                <a:cs typeface="Calibri" panose="020F0502020204030204" pitchFamily="34" charset="0"/>
              </a:rPr>
              <a:t>, czyli o uzysk przede wszystkim chodzi….</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16</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p:sp>
        <p:nvSpPr>
          <p:cNvPr id="5" name="pole tekstowe 4">
            <a:extLst>
              <a:ext uri="{FF2B5EF4-FFF2-40B4-BE49-F238E27FC236}">
                <a16:creationId xmlns:a16="http://schemas.microsoft.com/office/drawing/2014/main" id="{BA34824D-44FE-450D-9777-5EEB11EDC339}"/>
              </a:ext>
            </a:extLst>
          </p:cNvPr>
          <p:cNvSpPr txBox="1"/>
          <p:nvPr/>
        </p:nvSpPr>
        <p:spPr>
          <a:xfrm>
            <a:off x="629175" y="2818701"/>
            <a:ext cx="5250155" cy="1077218"/>
          </a:xfrm>
          <a:prstGeom prst="rect">
            <a:avLst/>
          </a:prstGeom>
          <a:noFill/>
        </p:spPr>
        <p:txBody>
          <a:bodyPr wrap="none" rtlCol="0">
            <a:spAutoFit/>
          </a:bodyPr>
          <a:lstStyle/>
          <a:p>
            <a:pPr marL="285750" indent="-285750">
              <a:buFont typeface="Arial" panose="020B0604020202020204" pitchFamily="34" charset="0"/>
              <a:buChar char="•"/>
            </a:pPr>
            <a:r>
              <a:rPr lang="pl-PL" sz="1600" dirty="0"/>
              <a:t>Liczba obserwowanych przypadków zależy od:</a:t>
            </a:r>
          </a:p>
          <a:p>
            <a:pPr lvl="1"/>
            <a:r>
              <a:rPr lang="pl-PL" sz="1600" dirty="0"/>
              <a:t>- przekroju czynnego,</a:t>
            </a:r>
          </a:p>
          <a:p>
            <a:pPr lvl="1"/>
            <a:r>
              <a:rPr lang="pl-PL" sz="1600" dirty="0"/>
              <a:t>- świetlności akceleratora,</a:t>
            </a:r>
          </a:p>
          <a:p>
            <a:pPr lvl="1"/>
            <a:r>
              <a:rPr lang="pl-PL" sz="1600" dirty="0"/>
              <a:t>- wydajności (detekcji, rekonstrukcji, identyfikacji, itp.)</a:t>
            </a:r>
            <a:endParaRPr lang="en-GB" sz="1600" dirty="0"/>
          </a:p>
        </p:txBody>
      </p:sp>
      <p:sp>
        <p:nvSpPr>
          <p:cNvPr id="9" name="pole tekstowe 8">
            <a:extLst>
              <a:ext uri="{FF2B5EF4-FFF2-40B4-BE49-F238E27FC236}">
                <a16:creationId xmlns:a16="http://schemas.microsoft.com/office/drawing/2014/main" id="{D005BF7B-583D-4E1D-B329-8A4BFB33E0D0}"/>
              </a:ext>
            </a:extLst>
          </p:cNvPr>
          <p:cNvSpPr txBox="1"/>
          <p:nvPr/>
        </p:nvSpPr>
        <p:spPr>
          <a:xfrm>
            <a:off x="721453" y="5712903"/>
            <a:ext cx="7566870" cy="584775"/>
          </a:xfrm>
          <a:prstGeom prst="rect">
            <a:avLst/>
          </a:prstGeom>
          <a:noFill/>
        </p:spPr>
        <p:txBody>
          <a:bodyPr wrap="square" rtlCol="0">
            <a:spAutoFit/>
          </a:bodyPr>
          <a:lstStyle/>
          <a:p>
            <a:r>
              <a:rPr lang="pl-PL" sz="1600" dirty="0"/>
              <a:t>Przykład: Eksperyment zebrał 100 fb</a:t>
            </a:r>
            <a:r>
              <a:rPr lang="pl-PL" sz="1600" baseline="30000" dirty="0"/>
              <a:t>-1</a:t>
            </a:r>
            <a:r>
              <a:rPr lang="pl-PL" sz="1600" dirty="0"/>
              <a:t> danych, a przekrój czynny na produkcję cząstki </a:t>
            </a:r>
            <a:r>
              <a:rPr lang="pl-PL" sz="1600" dirty="0" err="1"/>
              <a:t>Higgsa</a:t>
            </a:r>
            <a:r>
              <a:rPr lang="pl-PL" sz="1600" dirty="0"/>
              <a:t> wynosi </a:t>
            </a:r>
            <a:r>
              <a:rPr lang="pl-PL" sz="1600"/>
              <a:t>1 fb</a:t>
            </a:r>
            <a:r>
              <a:rPr lang="pl-PL" sz="1600" baseline="30000"/>
              <a:t>1</a:t>
            </a:r>
            <a:r>
              <a:rPr lang="pl-PL" sz="1600" dirty="0"/>
              <a:t>. Ile cząstek </a:t>
            </a:r>
            <a:r>
              <a:rPr lang="pl-PL" sz="1600" dirty="0" err="1"/>
              <a:t>Higgsa</a:t>
            </a:r>
            <a:r>
              <a:rPr lang="pl-PL" sz="1600" dirty="0"/>
              <a:t> zaobserwowano przy wydajności 1%?</a:t>
            </a:r>
            <a:endParaRPr lang="en-GB" sz="1600" dirty="0"/>
          </a:p>
        </p:txBody>
      </p:sp>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092CD01D-6789-448B-B673-3EBACC8C7563}"/>
                  </a:ext>
                </a:extLst>
              </p:cNvPr>
              <p:cNvSpPr txBox="1"/>
              <p:nvPr/>
            </p:nvSpPr>
            <p:spPr>
              <a:xfrm>
                <a:off x="637564" y="1283516"/>
                <a:ext cx="8506436" cy="155427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pl-PL" sz="1600" dirty="0"/>
                  <a:t>Świetlność LHC w latach 2015-18 wynosiła (proszę obliczyć): </a:t>
                </a:r>
              </a:p>
              <a:p>
                <a:pPr lvl="1">
                  <a:spcBef>
                    <a:spcPts val="600"/>
                  </a:spcBef>
                </a:pPr>
                <a:r>
                  <a:rPr lang="pl-PL" sz="1600" dirty="0"/>
                  <a:t>- zderzano wiązki </a:t>
                </a:r>
                <a14:m>
                  <m:oMath xmlns:m="http://schemas.openxmlformats.org/officeDocument/2006/math">
                    <m:r>
                      <a:rPr lang="pl-PL" sz="1600" b="0" i="1" smtClean="0">
                        <a:latin typeface="Cambria Math" panose="02040503050406030204" pitchFamily="18" charset="0"/>
                      </a:rPr>
                      <m:t>1.6</m:t>
                    </m:r>
                    <m:r>
                      <a:rPr lang="pl-PL" sz="1600" b="0" i="1" smtClean="0">
                        <a:latin typeface="Cambria Math" panose="02040503050406030204" pitchFamily="18" charset="0"/>
                        <a:ea typeface="Cambria Math" panose="02040503050406030204" pitchFamily="18" charset="0"/>
                      </a:rPr>
                      <m:t>∙</m:t>
                    </m:r>
                    <m:sSup>
                      <m:sSupPr>
                        <m:ctrlPr>
                          <a:rPr lang="pl-PL" sz="1600" b="0" i="1" smtClean="0">
                            <a:latin typeface="Cambria Math" panose="02040503050406030204" pitchFamily="18" charset="0"/>
                            <a:ea typeface="Cambria Math" panose="02040503050406030204" pitchFamily="18" charset="0"/>
                          </a:rPr>
                        </m:ctrlPr>
                      </m:sSupPr>
                      <m:e>
                        <m:r>
                          <a:rPr lang="pl-PL" sz="1600" b="0" i="1" smtClean="0">
                            <a:latin typeface="Cambria Math" panose="02040503050406030204" pitchFamily="18" charset="0"/>
                            <a:ea typeface="Cambria Math" panose="02040503050406030204" pitchFamily="18" charset="0"/>
                          </a:rPr>
                          <m:t>10</m:t>
                        </m:r>
                      </m:e>
                      <m:sup>
                        <m:r>
                          <a:rPr lang="pl-PL" sz="1600" b="0" i="1" smtClean="0">
                            <a:latin typeface="Cambria Math" panose="02040503050406030204" pitchFamily="18" charset="0"/>
                            <a:ea typeface="Cambria Math" panose="02040503050406030204" pitchFamily="18" charset="0"/>
                          </a:rPr>
                          <m:t>11</m:t>
                        </m:r>
                      </m:sup>
                    </m:sSup>
                  </m:oMath>
                </a14:m>
                <a:r>
                  <a:rPr lang="pl-PL" sz="1600" dirty="0"/>
                  <a:t> protonów o przekrojach poprzecznych 40 µm z częstością 25 </a:t>
                </a:r>
                <a:r>
                  <a:rPr lang="pl-PL" sz="1600" dirty="0" err="1"/>
                  <a:t>ns</a:t>
                </a:r>
                <a:r>
                  <a:rPr lang="pl-PL" sz="1600" dirty="0"/>
                  <a:t>.</a:t>
                </a:r>
              </a:p>
              <a:p>
                <a:pPr lvl="1">
                  <a:spcBef>
                    <a:spcPts val="600"/>
                  </a:spcBef>
                </a:pPr>
                <a:r>
                  <a:rPr lang="pl-PL" sz="1600" dirty="0"/>
                  <a:t>- znając rozmiar protonów, można oszacować, ile pustej przestrzeni było pomiędzy protonami (długość pęczku to ok. 4 cm) oraz prawdopodobieństwo zderzenia.</a:t>
                </a:r>
              </a:p>
              <a:p>
                <a:pPr marL="285750" indent="-285750">
                  <a:spcBef>
                    <a:spcPts val="600"/>
                  </a:spcBef>
                  <a:buFont typeface="Arial" panose="020B0604020202020204" pitchFamily="34" charset="0"/>
                  <a:buChar char="•"/>
                </a:pPr>
                <a:r>
                  <a:rPr lang="pl-PL" sz="1600" dirty="0"/>
                  <a:t>Jeżeli eksperyment trwa 3 miesiące, to ile wynosi scałkowana świetlność? </a:t>
                </a:r>
                <a:endParaRPr lang="en-GB" sz="1600" dirty="0"/>
              </a:p>
            </p:txBody>
          </p:sp>
        </mc:Choice>
        <mc:Fallback xmlns="">
          <p:sp>
            <p:nvSpPr>
              <p:cNvPr id="10" name="pole tekstowe 9">
                <a:extLst>
                  <a:ext uri="{FF2B5EF4-FFF2-40B4-BE49-F238E27FC236}">
                    <a16:creationId xmlns:a16="http://schemas.microsoft.com/office/drawing/2014/main" id="{092CD01D-6789-448B-B673-3EBACC8C7563}"/>
                  </a:ext>
                </a:extLst>
              </p:cNvPr>
              <p:cNvSpPr txBox="1">
                <a:spLocks noRot="1" noChangeAspect="1" noMove="1" noResize="1" noEditPoints="1" noAdjustHandles="1" noChangeArrowheads="1" noChangeShapeType="1" noTextEdit="1"/>
              </p:cNvSpPr>
              <p:nvPr/>
            </p:nvSpPr>
            <p:spPr>
              <a:xfrm>
                <a:off x="637564" y="1283516"/>
                <a:ext cx="8506436" cy="1554272"/>
              </a:xfrm>
              <a:prstGeom prst="rect">
                <a:avLst/>
              </a:prstGeom>
              <a:blipFill>
                <a:blip r:embed="rId2"/>
                <a:stretch>
                  <a:fillRect l="-287" t="-1176" b="-4314"/>
                </a:stretch>
              </a:blipFill>
            </p:spPr>
            <p:txBody>
              <a:bodyPr/>
              <a:lstStyle/>
              <a:p>
                <a:r>
                  <a:rPr lang="en-GB">
                    <a:noFill/>
                  </a:rPr>
                  <a:t> </a:t>
                </a:r>
              </a:p>
            </p:txBody>
          </p:sp>
        </mc:Fallback>
      </mc:AlternateContent>
      <p:grpSp>
        <p:nvGrpSpPr>
          <p:cNvPr id="16" name="Grupa 15">
            <a:extLst>
              <a:ext uri="{FF2B5EF4-FFF2-40B4-BE49-F238E27FC236}">
                <a16:creationId xmlns:a16="http://schemas.microsoft.com/office/drawing/2014/main" id="{B52E28BA-A4DA-474E-971F-36353D1101A4}"/>
              </a:ext>
            </a:extLst>
          </p:cNvPr>
          <p:cNvGrpSpPr/>
          <p:nvPr/>
        </p:nvGrpSpPr>
        <p:grpSpPr>
          <a:xfrm>
            <a:off x="713063" y="3875714"/>
            <a:ext cx="7736246" cy="1743675"/>
            <a:chOff x="704674" y="3514987"/>
            <a:chExt cx="7736246" cy="1743675"/>
          </a:xfrm>
        </p:grpSpPr>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CF8BFCAA-F14D-47B3-A0D6-0059D9F780D0}"/>
                    </a:ext>
                  </a:extLst>
                </p:cNvPr>
                <p:cNvSpPr txBox="1"/>
                <p:nvPr/>
              </p:nvSpPr>
              <p:spPr>
                <a:xfrm>
                  <a:off x="1681994" y="3938631"/>
                  <a:ext cx="1256682" cy="598616"/>
                </a:xfrm>
                <a:prstGeom prst="rect">
                  <a:avLst/>
                </a:prstGeom>
                <a:noFill/>
                <a:ln w="28575">
                  <a:solidFill>
                    <a:srgbClr val="C00000"/>
                  </a:solidFill>
                </a:ln>
              </p:spPr>
              <p:txBody>
                <a:bodyPr wrap="none" lIns="36000" tIns="36000" rIns="36000" bIns="36000" rtlCol="0">
                  <a:spAutoFit/>
                </a:bodyPr>
                <a:lstStyle/>
                <a:p>
                  <a:pPr/>
                  <a14:m>
                    <m:oMathPara xmlns:m="http://schemas.openxmlformats.org/officeDocument/2006/math">
                      <m:oMathParaPr>
                        <m:jc m:val="centerGroup"/>
                      </m:oMathParaPr>
                      <m:oMath xmlns:m="http://schemas.openxmlformats.org/officeDocument/2006/math">
                        <m:f>
                          <m:fPr>
                            <m:ctrlPr>
                              <a:rPr lang="pl-PL" b="0" i="1" smtClean="0">
                                <a:latin typeface="Cambria Math" panose="02040503050406030204" pitchFamily="18" charset="0"/>
                              </a:rPr>
                            </m:ctrlPr>
                          </m:fPr>
                          <m:num>
                            <m:r>
                              <a:rPr lang="pl-PL" b="0" i="1" smtClean="0">
                                <a:latin typeface="Cambria Math" panose="02040503050406030204" pitchFamily="18" charset="0"/>
                              </a:rPr>
                              <m:t>𝑑𝑁</m:t>
                            </m:r>
                          </m:num>
                          <m:den>
                            <m:r>
                              <a:rPr lang="pl-PL" b="0" i="1" smtClean="0">
                                <a:latin typeface="Cambria Math" panose="02040503050406030204" pitchFamily="18" charset="0"/>
                              </a:rPr>
                              <m:t>𝑑𝑡</m:t>
                            </m:r>
                          </m:den>
                        </m:f>
                        <m:r>
                          <a:rPr lang="pl-PL" b="0" i="1" smtClean="0">
                            <a:latin typeface="Cambria Math" panose="02040503050406030204" pitchFamily="18" charset="0"/>
                          </a:rPr>
                          <m:t>=</m:t>
                        </m:r>
                        <m:r>
                          <a:rPr lang="pl-PL" b="0" i="1" smtClean="0">
                            <a:latin typeface="Cambria Math" panose="02040503050406030204" pitchFamily="18" charset="0"/>
                            <a:ea typeface="Cambria Math" panose="02040503050406030204" pitchFamily="18" charset="0"/>
                          </a:rPr>
                          <m:t>ℒ</m:t>
                        </m:r>
                        <m:r>
                          <a:rPr lang="pl-PL" b="0" i="1" smtClean="0">
                            <a:latin typeface="Cambria Math" panose="02040503050406030204" pitchFamily="18" charset="0"/>
                            <a:ea typeface="Cambria Math" panose="02040503050406030204" pitchFamily="18" charset="0"/>
                          </a:rPr>
                          <m:t> </m:t>
                        </m:r>
                        <m:r>
                          <a:rPr lang="pl-PL" b="0" i="1" smtClean="0">
                            <a:latin typeface="Cambria Math" panose="02040503050406030204" pitchFamily="18" charset="0"/>
                            <a:ea typeface="Cambria Math" panose="02040503050406030204" pitchFamily="18" charset="0"/>
                          </a:rPr>
                          <m:t>𝜎</m:t>
                        </m:r>
                        <m:r>
                          <a:rPr lang="pl-PL" b="0" i="1" smtClean="0">
                            <a:latin typeface="Cambria Math" panose="02040503050406030204" pitchFamily="18" charset="0"/>
                            <a:ea typeface="Cambria Math" panose="02040503050406030204" pitchFamily="18" charset="0"/>
                          </a:rPr>
                          <m:t> ℇ</m:t>
                        </m:r>
                      </m:oMath>
                    </m:oMathPara>
                  </a14:m>
                  <a:endParaRPr lang="en-GB" dirty="0"/>
                </a:p>
              </p:txBody>
            </p:sp>
          </mc:Choice>
          <mc:Fallback xmlns="">
            <p:sp>
              <p:nvSpPr>
                <p:cNvPr id="7" name="pole tekstowe 6">
                  <a:extLst>
                    <a:ext uri="{FF2B5EF4-FFF2-40B4-BE49-F238E27FC236}">
                      <a16:creationId xmlns:a16="http://schemas.microsoft.com/office/drawing/2014/main" id="{CF8BFCAA-F14D-47B3-A0D6-0059D9F780D0}"/>
                    </a:ext>
                  </a:extLst>
                </p:cNvPr>
                <p:cNvSpPr txBox="1">
                  <a:spLocks noRot="1" noChangeAspect="1" noMove="1" noResize="1" noEditPoints="1" noAdjustHandles="1" noChangeArrowheads="1" noChangeShapeType="1" noTextEdit="1"/>
                </p:cNvSpPr>
                <p:nvPr/>
              </p:nvSpPr>
              <p:spPr>
                <a:xfrm>
                  <a:off x="1681994" y="3938631"/>
                  <a:ext cx="1256682" cy="598616"/>
                </a:xfrm>
                <a:prstGeom prst="rect">
                  <a:avLst/>
                </a:prstGeom>
                <a:blipFill>
                  <a:blip r:embed="rId3"/>
                  <a:stretch>
                    <a:fillRect/>
                  </a:stretch>
                </a:blipFill>
                <a:ln w="28575">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EDFB5408-13F1-4981-9783-4B09ADCF3CB5}"/>
                    </a:ext>
                  </a:extLst>
                </p:cNvPr>
                <p:cNvSpPr txBox="1"/>
                <p:nvPr/>
              </p:nvSpPr>
              <p:spPr>
                <a:xfrm>
                  <a:off x="1396768" y="4702030"/>
                  <a:ext cx="1755481" cy="527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f>
                              <m:fPr>
                                <m:ctrlPr>
                                  <a:rPr lang="pl-PL" b="0" i="1" smtClean="0">
                                    <a:latin typeface="Cambria Math" panose="02040503050406030204" pitchFamily="18" charset="0"/>
                                  </a:rPr>
                                </m:ctrlPr>
                              </m:fPr>
                              <m:num>
                                <m:r>
                                  <a:rPr lang="pl-PL" b="0" i="1" smtClean="0">
                                    <a:latin typeface="Cambria Math" panose="02040503050406030204" pitchFamily="18" charset="0"/>
                                  </a:rPr>
                                  <m:t>1</m:t>
                                </m:r>
                              </m:num>
                              <m:den>
                                <m:r>
                                  <a:rPr lang="pl-PL" b="0" i="1" smtClean="0">
                                    <a:latin typeface="Cambria Math" panose="02040503050406030204" pitchFamily="18" charset="0"/>
                                  </a:rPr>
                                  <m:t>𝑠</m:t>
                                </m:r>
                              </m:den>
                            </m:f>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1</m:t>
                                </m:r>
                              </m:num>
                              <m:den>
                                <m:r>
                                  <a:rPr lang="pl-PL" b="0" i="1" smtClean="0">
                                    <a:latin typeface="Cambria Math" panose="02040503050406030204" pitchFamily="18" charset="0"/>
                                  </a:rPr>
                                  <m:t>𝑐</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𝑚</m:t>
                                    </m:r>
                                  </m:e>
                                  <m:sup>
                                    <m:r>
                                      <a:rPr lang="pl-PL" b="0" i="1" smtClean="0">
                                        <a:latin typeface="Cambria Math" panose="02040503050406030204" pitchFamily="18" charset="0"/>
                                      </a:rPr>
                                      <m:t>2</m:t>
                                    </m:r>
                                  </m:sup>
                                </m:sSup>
                              </m:den>
                            </m:f>
                            <m:f>
                              <m:fPr>
                                <m:ctrlPr>
                                  <a:rPr lang="pl-PL" b="0" i="1" smtClean="0">
                                    <a:latin typeface="Cambria Math" panose="02040503050406030204" pitchFamily="18" charset="0"/>
                                  </a:rPr>
                                </m:ctrlPr>
                              </m:fPr>
                              <m:num>
                                <m:r>
                                  <a:rPr lang="pl-PL" b="0" i="1" smtClean="0">
                                    <a:latin typeface="Cambria Math" panose="02040503050406030204" pitchFamily="18" charset="0"/>
                                  </a:rPr>
                                  <m:t>1</m:t>
                                </m:r>
                              </m:num>
                              <m:den>
                                <m:r>
                                  <a:rPr lang="pl-PL" b="0" i="1" smtClean="0">
                                    <a:latin typeface="Cambria Math" panose="02040503050406030204" pitchFamily="18" charset="0"/>
                                  </a:rPr>
                                  <m:t>𝑠</m:t>
                                </m:r>
                              </m:den>
                            </m:f>
                            <m:r>
                              <a:rPr lang="pl-PL" b="0" i="1" smtClean="0">
                                <a:latin typeface="Cambria Math" panose="02040503050406030204" pitchFamily="18" charset="0"/>
                              </a:rPr>
                              <m:t> </m:t>
                            </m:r>
                            <m:r>
                              <a:rPr lang="pl-PL" b="0" i="1" smtClean="0">
                                <a:latin typeface="Cambria Math" panose="02040503050406030204" pitchFamily="18" charset="0"/>
                              </a:rPr>
                              <m:t>𝑐</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𝑚</m:t>
                                </m:r>
                              </m:e>
                              <m:sup>
                                <m:r>
                                  <a:rPr lang="pl-PL" b="0" i="1" smtClean="0">
                                    <a:latin typeface="Cambria Math" panose="02040503050406030204" pitchFamily="18" charset="0"/>
                                  </a:rPr>
                                  <m:t>2</m:t>
                                </m:r>
                              </m:sup>
                            </m:sSup>
                          </m:e>
                        </m:d>
                      </m:oMath>
                    </m:oMathPara>
                  </a14:m>
                  <a:endParaRPr lang="en-GB" dirty="0"/>
                </a:p>
              </p:txBody>
            </p:sp>
          </mc:Choice>
          <mc:Fallback xmlns="">
            <p:sp>
              <p:nvSpPr>
                <p:cNvPr id="8" name="pole tekstowe 7">
                  <a:extLst>
                    <a:ext uri="{FF2B5EF4-FFF2-40B4-BE49-F238E27FC236}">
                      <a16:creationId xmlns:a16="http://schemas.microsoft.com/office/drawing/2014/main" id="{EDFB5408-13F1-4981-9783-4B09ADCF3CB5}"/>
                    </a:ext>
                  </a:extLst>
                </p:cNvPr>
                <p:cNvSpPr txBox="1">
                  <a:spLocks noRot="1" noChangeAspect="1" noMove="1" noResize="1" noEditPoints="1" noAdjustHandles="1" noChangeArrowheads="1" noChangeShapeType="1" noTextEdit="1"/>
                </p:cNvSpPr>
                <p:nvPr/>
              </p:nvSpPr>
              <p:spPr>
                <a:xfrm>
                  <a:off x="1396768" y="4702030"/>
                  <a:ext cx="1755481" cy="52790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636EAA03-FB01-4750-9F24-FAD05B109008}"/>
                    </a:ext>
                  </a:extLst>
                </p:cNvPr>
                <p:cNvSpPr txBox="1"/>
                <p:nvPr/>
              </p:nvSpPr>
              <p:spPr>
                <a:xfrm>
                  <a:off x="4626528" y="4064466"/>
                  <a:ext cx="3499420"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𝒴</m:t>
                        </m:r>
                        <m:r>
                          <a:rPr lang="pl-PL" b="0" i="1" smtClean="0">
                            <a:latin typeface="Cambria Math" panose="02040503050406030204" pitchFamily="18" charset="0"/>
                            <a:ea typeface="Cambria Math" panose="02040503050406030204" pitchFamily="18" charset="0"/>
                          </a:rPr>
                          <m:t>=</m:t>
                        </m:r>
                        <m:nary>
                          <m:naryPr>
                            <m:limLoc m:val="undOvr"/>
                            <m:subHide m:val="on"/>
                            <m:supHide m:val="on"/>
                            <m:ctrlPr>
                              <a:rPr lang="pl-PL" b="0" i="1" smtClean="0">
                                <a:latin typeface="Cambria Math" panose="02040503050406030204" pitchFamily="18" charset="0"/>
                                <a:ea typeface="Cambria Math" panose="02040503050406030204" pitchFamily="18" charset="0"/>
                              </a:rPr>
                            </m:ctrlPr>
                          </m:naryPr>
                          <m:sub/>
                          <m:sup/>
                          <m:e>
                            <m:f>
                              <m:fPr>
                                <m:ctrlPr>
                                  <a:rPr lang="pl-PL" i="1">
                                    <a:latin typeface="Cambria Math" panose="02040503050406030204" pitchFamily="18" charset="0"/>
                                  </a:rPr>
                                </m:ctrlPr>
                              </m:fPr>
                              <m:num>
                                <m:r>
                                  <a:rPr lang="pl-PL" i="1">
                                    <a:latin typeface="Cambria Math" panose="02040503050406030204" pitchFamily="18" charset="0"/>
                                  </a:rPr>
                                  <m:t>𝑑𝑁</m:t>
                                </m:r>
                              </m:num>
                              <m:den>
                                <m:r>
                                  <a:rPr lang="pl-PL" i="1">
                                    <a:latin typeface="Cambria Math" panose="02040503050406030204" pitchFamily="18" charset="0"/>
                                  </a:rPr>
                                  <m:t>𝑑𝑡</m:t>
                                </m:r>
                              </m:den>
                            </m:f>
                            <m:r>
                              <a:rPr lang="pl-PL" b="0" i="1" smtClean="0">
                                <a:latin typeface="Cambria Math" panose="02040503050406030204" pitchFamily="18" charset="0"/>
                              </a:rPr>
                              <m:t>𝑑𝑡</m:t>
                            </m:r>
                            <m:r>
                              <a:rPr lang="pl-PL" b="0" i="1" smtClean="0">
                                <a:latin typeface="Cambria Math" panose="02040503050406030204" pitchFamily="18" charset="0"/>
                              </a:rPr>
                              <m:t>=</m:t>
                            </m:r>
                            <m:nary>
                              <m:naryPr>
                                <m:limLoc m:val="undOvr"/>
                                <m:subHide m:val="on"/>
                                <m:supHide m:val="on"/>
                                <m:ctrlPr>
                                  <a:rPr lang="pl-PL" b="0" i="1" smtClean="0">
                                    <a:latin typeface="Cambria Math" panose="02040503050406030204" pitchFamily="18" charset="0"/>
                                  </a:rPr>
                                </m:ctrlPr>
                              </m:naryPr>
                              <m:sub/>
                              <m:sup/>
                              <m:e>
                                <m:r>
                                  <a:rPr lang="pl-PL" i="1">
                                    <a:latin typeface="Cambria Math" panose="02040503050406030204" pitchFamily="18" charset="0"/>
                                    <a:ea typeface="Cambria Math" panose="02040503050406030204" pitchFamily="18" charset="0"/>
                                  </a:rPr>
                                  <m:t>ℒ</m:t>
                                </m:r>
                                <m:r>
                                  <a:rPr lang="pl-PL" i="1">
                                    <a:latin typeface="Cambria Math" panose="02040503050406030204" pitchFamily="18" charset="0"/>
                                    <a:ea typeface="Cambria Math" panose="02040503050406030204" pitchFamily="18" charset="0"/>
                                  </a:rPr>
                                  <m:t> </m:t>
                                </m:r>
                                <m:r>
                                  <a:rPr lang="pl-PL" i="1">
                                    <a:latin typeface="Cambria Math" panose="02040503050406030204" pitchFamily="18" charset="0"/>
                                    <a:ea typeface="Cambria Math" panose="02040503050406030204" pitchFamily="18" charset="0"/>
                                  </a:rPr>
                                  <m:t>𝜎</m:t>
                                </m:r>
                                <m:r>
                                  <a:rPr lang="pl-PL" i="1">
                                    <a:latin typeface="Cambria Math" panose="02040503050406030204" pitchFamily="18" charset="0"/>
                                    <a:ea typeface="Cambria Math" panose="02040503050406030204" pitchFamily="18" charset="0"/>
                                  </a:rPr>
                                  <m:t> ℇ </m:t>
                                </m:r>
                                <m:r>
                                  <a:rPr lang="pl-PL" b="0" i="1" smtClean="0">
                                    <a:latin typeface="Cambria Math" panose="02040503050406030204" pitchFamily="18" charset="0"/>
                                    <a:ea typeface="Cambria Math" panose="02040503050406030204" pitchFamily="18" charset="0"/>
                                  </a:rPr>
                                  <m:t>𝑑𝑡</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𝐿</m:t>
                                </m:r>
                                <m:r>
                                  <a:rPr lang="pl-PL" b="0" i="1" smtClean="0">
                                    <a:latin typeface="Cambria Math" panose="02040503050406030204" pitchFamily="18" charset="0"/>
                                    <a:ea typeface="Cambria Math" panose="02040503050406030204" pitchFamily="18" charset="0"/>
                                  </a:rPr>
                                  <m:t> </m:t>
                                </m:r>
                                <m:r>
                                  <a:rPr lang="pl-PL" i="1">
                                    <a:latin typeface="Cambria Math" panose="02040503050406030204" pitchFamily="18" charset="0"/>
                                    <a:ea typeface="Cambria Math" panose="02040503050406030204" pitchFamily="18" charset="0"/>
                                  </a:rPr>
                                  <m:t>𝜎</m:t>
                                </m:r>
                                <m:r>
                                  <a:rPr lang="pl-PL" i="1">
                                    <a:latin typeface="Cambria Math" panose="02040503050406030204" pitchFamily="18" charset="0"/>
                                    <a:ea typeface="Cambria Math" panose="02040503050406030204" pitchFamily="18" charset="0"/>
                                  </a:rPr>
                                  <m:t> ℇ</m:t>
                                </m:r>
                              </m:e>
                            </m:nary>
                          </m:e>
                        </m:nary>
                      </m:oMath>
                    </m:oMathPara>
                  </a14:m>
                  <a:endParaRPr lang="en-GB" dirty="0"/>
                </a:p>
              </p:txBody>
            </p:sp>
          </mc:Choice>
          <mc:Fallback xmlns="">
            <p:sp>
              <p:nvSpPr>
                <p:cNvPr id="11" name="pole tekstowe 10">
                  <a:extLst>
                    <a:ext uri="{FF2B5EF4-FFF2-40B4-BE49-F238E27FC236}">
                      <a16:creationId xmlns:a16="http://schemas.microsoft.com/office/drawing/2014/main" id="{636EAA03-FB01-4750-9F24-FAD05B109008}"/>
                    </a:ext>
                  </a:extLst>
                </p:cNvPr>
                <p:cNvSpPr txBox="1">
                  <a:spLocks noRot="1" noChangeAspect="1" noMove="1" noResize="1" noEditPoints="1" noAdjustHandles="1" noChangeArrowheads="1" noChangeShapeType="1" noTextEdit="1"/>
                </p:cNvSpPr>
                <p:nvPr/>
              </p:nvSpPr>
              <p:spPr>
                <a:xfrm>
                  <a:off x="4626528" y="4064466"/>
                  <a:ext cx="3499420" cy="726546"/>
                </a:xfrm>
                <a:prstGeom prst="rect">
                  <a:avLst/>
                </a:prstGeom>
                <a:blipFill>
                  <a:blip r:embed="rId5"/>
                  <a:stretch>
                    <a:fillRect/>
                  </a:stretch>
                </a:blipFill>
              </p:spPr>
              <p:txBody>
                <a:bodyPr/>
                <a:lstStyle/>
                <a:p>
                  <a:r>
                    <a:rPr lang="en-GB">
                      <a:noFill/>
                    </a:rPr>
                    <a:t> </a:t>
                  </a:r>
                </a:p>
              </p:txBody>
            </p:sp>
          </mc:Fallback>
        </mc:AlternateContent>
        <p:sp>
          <p:nvSpPr>
            <p:cNvPr id="12" name="pole tekstowe 11">
              <a:extLst>
                <a:ext uri="{FF2B5EF4-FFF2-40B4-BE49-F238E27FC236}">
                  <a16:creationId xmlns:a16="http://schemas.microsoft.com/office/drawing/2014/main" id="{CB6B046D-FE56-4913-AEF8-A2383D560684}"/>
                </a:ext>
              </a:extLst>
            </p:cNvPr>
            <p:cNvSpPr txBox="1"/>
            <p:nvPr/>
          </p:nvSpPr>
          <p:spPr>
            <a:xfrm>
              <a:off x="704674" y="3514987"/>
              <a:ext cx="2964273" cy="338554"/>
            </a:xfrm>
            <a:prstGeom prst="rect">
              <a:avLst/>
            </a:prstGeom>
            <a:noFill/>
          </p:spPr>
          <p:txBody>
            <a:bodyPr wrap="none" rtlCol="0">
              <a:spAutoFit/>
            </a:bodyPr>
            <a:lstStyle/>
            <a:p>
              <a:pPr marL="285750" indent="-285750">
                <a:buFont typeface="Courier New" panose="02070309020205020404" pitchFamily="49" charset="0"/>
                <a:buChar char="o"/>
              </a:pPr>
              <a:r>
                <a:rPr lang="pl-PL" sz="1600" dirty="0"/>
                <a:t>liczba przypadków/czas (</a:t>
              </a:r>
              <a:r>
                <a:rPr lang="pl-PL" sz="1600" i="1" dirty="0" err="1"/>
                <a:t>rate</a:t>
              </a:r>
              <a:r>
                <a:rPr lang="pl-PL" sz="1600" dirty="0"/>
                <a:t>)</a:t>
              </a:r>
              <a:endParaRPr lang="en-GB" sz="1600" dirty="0"/>
            </a:p>
          </p:txBody>
        </p:sp>
        <p:sp>
          <p:nvSpPr>
            <p:cNvPr id="13" name="pole tekstowe 12">
              <a:extLst>
                <a:ext uri="{FF2B5EF4-FFF2-40B4-BE49-F238E27FC236}">
                  <a16:creationId xmlns:a16="http://schemas.microsoft.com/office/drawing/2014/main" id="{E9282E37-E3E4-4562-A97D-4A1D47797D45}"/>
                </a:ext>
              </a:extLst>
            </p:cNvPr>
            <p:cNvSpPr txBox="1"/>
            <p:nvPr/>
          </p:nvSpPr>
          <p:spPr>
            <a:xfrm>
              <a:off x="4825067" y="3633831"/>
              <a:ext cx="2953053" cy="338554"/>
            </a:xfrm>
            <a:prstGeom prst="rect">
              <a:avLst/>
            </a:prstGeom>
            <a:noFill/>
          </p:spPr>
          <p:txBody>
            <a:bodyPr wrap="none" rtlCol="0">
              <a:spAutoFit/>
            </a:bodyPr>
            <a:lstStyle/>
            <a:p>
              <a:pPr marL="285750" indent="-285750">
                <a:buFont typeface="Courier New" panose="02070309020205020404" pitchFamily="49" charset="0"/>
                <a:buChar char="o"/>
              </a:pPr>
              <a:r>
                <a:rPr lang="pl-PL" sz="1600" dirty="0"/>
                <a:t>liczba przypadków/rok (</a:t>
              </a:r>
              <a:r>
                <a:rPr lang="pl-PL" sz="1600" i="1" dirty="0" err="1"/>
                <a:t>yield</a:t>
              </a:r>
              <a:r>
                <a:rPr lang="pl-PL" sz="1600" dirty="0"/>
                <a:t>)</a:t>
              </a:r>
              <a:endParaRPr lang="en-GB" sz="1600" dirty="0"/>
            </a:p>
          </p:txBody>
        </p:sp>
        <mc:AlternateContent xmlns:mc="http://schemas.openxmlformats.org/markup-compatibility/2006" xmlns:a14="http://schemas.microsoft.com/office/drawing/2010/main">
          <mc:Choice Requires="a14">
            <p:sp>
              <p:nvSpPr>
                <p:cNvPr id="14" name="pole tekstowe 13">
                  <a:extLst>
                    <a:ext uri="{FF2B5EF4-FFF2-40B4-BE49-F238E27FC236}">
                      <a16:creationId xmlns:a16="http://schemas.microsoft.com/office/drawing/2014/main" id="{D4276554-F1AE-4244-80C9-1143017FC879}"/>
                    </a:ext>
                  </a:extLst>
                </p:cNvPr>
                <p:cNvSpPr txBox="1"/>
                <p:nvPr/>
              </p:nvSpPr>
              <p:spPr>
                <a:xfrm>
                  <a:off x="7211737" y="4644705"/>
                  <a:ext cx="12291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r>
                              <a:rPr lang="pl-PL" b="0" i="1" smtClean="0">
                                <a:latin typeface="Cambria Math" panose="02040503050406030204" pitchFamily="18" charset="0"/>
                              </a:rPr>
                              <m:t>𝑐</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𝑚</m:t>
                                </m:r>
                              </m:e>
                              <m:sup>
                                <m:r>
                                  <a:rPr lang="pl-PL" b="0" i="1" smtClean="0">
                                    <a:latin typeface="Cambria Math" panose="02040503050406030204" pitchFamily="18" charset="0"/>
                                  </a:rPr>
                                  <m:t>−2</m:t>
                                </m:r>
                              </m:sup>
                            </m:sSup>
                            <m:r>
                              <a:rPr lang="pl-PL" b="0" i="1" smtClean="0">
                                <a:latin typeface="Cambria Math" panose="02040503050406030204" pitchFamily="18" charset="0"/>
                              </a:rPr>
                              <m:t> </m:t>
                            </m:r>
                            <m:r>
                              <a:rPr lang="pl-PL" b="0" i="1" smtClean="0">
                                <a:latin typeface="Cambria Math" panose="02040503050406030204" pitchFamily="18" charset="0"/>
                              </a:rPr>
                              <m:t>𝑐</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𝑚</m:t>
                                </m:r>
                              </m:e>
                              <m:sup>
                                <m:r>
                                  <a:rPr lang="pl-PL" b="0" i="1" smtClean="0">
                                    <a:latin typeface="Cambria Math" panose="02040503050406030204" pitchFamily="18" charset="0"/>
                                  </a:rPr>
                                  <m:t>2</m:t>
                                </m:r>
                              </m:sup>
                            </m:sSup>
                          </m:e>
                        </m:d>
                      </m:oMath>
                    </m:oMathPara>
                  </a14:m>
                  <a:endParaRPr lang="en-GB" dirty="0"/>
                </a:p>
              </p:txBody>
            </p:sp>
          </mc:Choice>
          <mc:Fallback xmlns="">
            <p:sp>
              <p:nvSpPr>
                <p:cNvPr id="14" name="pole tekstowe 13">
                  <a:extLst>
                    <a:ext uri="{FF2B5EF4-FFF2-40B4-BE49-F238E27FC236}">
                      <a16:creationId xmlns:a16="http://schemas.microsoft.com/office/drawing/2014/main" id="{D4276554-F1AE-4244-80C9-1143017FC879}"/>
                    </a:ext>
                  </a:extLst>
                </p:cNvPr>
                <p:cNvSpPr txBox="1">
                  <a:spLocks noRot="1" noChangeAspect="1" noMove="1" noResize="1" noEditPoints="1" noAdjustHandles="1" noChangeArrowheads="1" noChangeShapeType="1" noTextEdit="1"/>
                </p:cNvSpPr>
                <p:nvPr/>
              </p:nvSpPr>
              <p:spPr>
                <a:xfrm>
                  <a:off x="7211737" y="4644705"/>
                  <a:ext cx="1229183" cy="276999"/>
                </a:xfrm>
                <a:prstGeom prst="rect">
                  <a:avLst/>
                </a:prstGeom>
                <a:blipFill>
                  <a:blip r:embed="rId6"/>
                  <a:stretch>
                    <a:fillRect t="-21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0AD2E6D6-4DC9-4FB5-B2F9-DEFC65A3E121}"/>
                    </a:ext>
                  </a:extLst>
                </p:cNvPr>
                <p:cNvSpPr txBox="1"/>
                <p:nvPr/>
              </p:nvSpPr>
              <p:spPr>
                <a:xfrm>
                  <a:off x="7196357" y="4981663"/>
                  <a:ext cx="1120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p>
                              <m:sSupPr>
                                <m:ctrlPr>
                                  <a:rPr lang="pl-PL" b="0" i="1" smtClean="0">
                                    <a:latin typeface="Cambria Math" panose="02040503050406030204" pitchFamily="18" charset="0"/>
                                  </a:rPr>
                                </m:ctrlPr>
                              </m:sSupPr>
                              <m:e>
                                <m:r>
                                  <a:rPr lang="pl-PL" b="0" i="1" smtClean="0">
                                    <a:latin typeface="Cambria Math" panose="02040503050406030204" pitchFamily="18" charset="0"/>
                                  </a:rPr>
                                  <m:t>𝑓𝑏</m:t>
                                </m:r>
                              </m:e>
                              <m:sup>
                                <m:r>
                                  <a:rPr lang="pl-PL" b="0" i="1" smtClean="0">
                                    <a:latin typeface="Cambria Math" panose="02040503050406030204" pitchFamily="18" charset="0"/>
                                  </a:rPr>
                                  <m:t>−1</m:t>
                                </m:r>
                              </m:sup>
                            </m:sSup>
                            <m:r>
                              <a:rPr lang="pl-PL" b="0" i="1" smtClean="0">
                                <a:latin typeface="Cambria Math" panose="02040503050406030204" pitchFamily="18" charset="0"/>
                              </a:rPr>
                              <m:t> </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𝑓𝑏</m:t>
                                </m:r>
                              </m:e>
                              <m:sup>
                                <m:r>
                                  <a:rPr lang="pl-PL" b="0" i="1" smtClean="0">
                                    <a:latin typeface="Cambria Math" panose="02040503050406030204" pitchFamily="18" charset="0"/>
                                  </a:rPr>
                                  <m:t>1</m:t>
                                </m:r>
                              </m:sup>
                            </m:sSup>
                          </m:e>
                        </m:d>
                      </m:oMath>
                    </m:oMathPara>
                  </a14:m>
                  <a:endParaRPr lang="en-GB" dirty="0"/>
                </a:p>
              </p:txBody>
            </p:sp>
          </mc:Choice>
          <mc:Fallback xmlns="">
            <p:sp>
              <p:nvSpPr>
                <p:cNvPr id="15" name="pole tekstowe 14">
                  <a:extLst>
                    <a:ext uri="{FF2B5EF4-FFF2-40B4-BE49-F238E27FC236}">
                      <a16:creationId xmlns:a16="http://schemas.microsoft.com/office/drawing/2014/main" id="{0AD2E6D6-4DC9-4FB5-B2F9-DEFC65A3E121}"/>
                    </a:ext>
                  </a:extLst>
                </p:cNvPr>
                <p:cNvSpPr txBox="1">
                  <a:spLocks noRot="1" noChangeAspect="1" noMove="1" noResize="1" noEditPoints="1" noAdjustHandles="1" noChangeArrowheads="1" noChangeShapeType="1" noTextEdit="1"/>
                </p:cNvSpPr>
                <p:nvPr/>
              </p:nvSpPr>
              <p:spPr>
                <a:xfrm>
                  <a:off x="7196357" y="4981663"/>
                  <a:ext cx="1120114" cy="276999"/>
                </a:xfrm>
                <a:prstGeom prst="rect">
                  <a:avLst/>
                </a:prstGeom>
                <a:blipFill>
                  <a:blip r:embed="rId7"/>
                  <a:stretch>
                    <a:fillRect t="-2174" b="-34783"/>
                  </a:stretch>
                </a:blipFill>
              </p:spPr>
              <p:txBody>
                <a:bodyPr/>
                <a:lstStyle/>
                <a:p>
                  <a:r>
                    <a:rPr lang="en-GB">
                      <a:noFill/>
                    </a:rPr>
                    <a:t> </a:t>
                  </a:r>
                </a:p>
              </p:txBody>
            </p:sp>
          </mc:Fallback>
        </mc:AlternateContent>
      </p:grpSp>
    </p:spTree>
    <p:extLst>
      <p:ext uri="{BB962C8B-B14F-4D97-AF65-F5344CB8AC3E}">
        <p14:creationId xmlns:p14="http://schemas.microsoft.com/office/powerpoint/2010/main" val="3748970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Zderzenia z tarczą </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17</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chemeClr val="accent6">
                <a:lumMod val="50000"/>
              </a:schemeClr>
            </a:solidFill>
          </a:ln>
        </p:spPr>
        <p:style>
          <a:lnRef idx="1">
            <a:schemeClr val="accent6"/>
          </a:lnRef>
          <a:fillRef idx="0">
            <a:schemeClr val="accent6"/>
          </a:fillRef>
          <a:effectRef idx="0">
            <a:schemeClr val="accent6"/>
          </a:effectRef>
          <a:fontRef idx="minor">
            <a:schemeClr val="tx1"/>
          </a:fontRef>
        </p:style>
      </p:cxnSp>
      <p:sp>
        <p:nvSpPr>
          <p:cNvPr id="17" name="pole tekstowe 16">
            <a:extLst>
              <a:ext uri="{FF2B5EF4-FFF2-40B4-BE49-F238E27FC236}">
                <a16:creationId xmlns:a16="http://schemas.microsoft.com/office/drawing/2014/main" id="{C1BFCB3E-F63C-41A9-9712-3DAC8CB274FE}"/>
              </a:ext>
            </a:extLst>
          </p:cNvPr>
          <p:cNvSpPr txBox="1"/>
          <p:nvPr/>
        </p:nvSpPr>
        <p:spPr>
          <a:xfrm>
            <a:off x="1171995" y="1397288"/>
            <a:ext cx="1915909" cy="338554"/>
          </a:xfrm>
          <a:prstGeom prst="rect">
            <a:avLst/>
          </a:prstGeom>
          <a:noFill/>
        </p:spPr>
        <p:txBody>
          <a:bodyPr wrap="none" rtlCol="0">
            <a:spAutoFit/>
          </a:bodyPr>
          <a:lstStyle/>
          <a:p>
            <a:r>
              <a:rPr lang="pl-PL" sz="1600" dirty="0"/>
              <a:t>Dla zderzeń z tarczą:</a:t>
            </a:r>
            <a:endParaRPr lang="en-GB" sz="1600" dirty="0"/>
          </a:p>
        </p:txBody>
      </p:sp>
      <p:pic>
        <p:nvPicPr>
          <p:cNvPr id="19" name="Obraz 18">
            <a:extLst>
              <a:ext uri="{FF2B5EF4-FFF2-40B4-BE49-F238E27FC236}">
                <a16:creationId xmlns:a16="http://schemas.microsoft.com/office/drawing/2014/main" id="{5838A8BF-D3B9-4BD9-90AD-1294CDCD5ABC}"/>
              </a:ext>
            </a:extLst>
          </p:cNvPr>
          <p:cNvPicPr>
            <a:picLocks noChangeAspect="1"/>
          </p:cNvPicPr>
          <p:nvPr/>
        </p:nvPicPr>
        <p:blipFill>
          <a:blip r:embed="rId3"/>
          <a:stretch>
            <a:fillRect/>
          </a:stretch>
        </p:blipFill>
        <p:spPr>
          <a:xfrm>
            <a:off x="5182195" y="2592788"/>
            <a:ext cx="3487714" cy="1598513"/>
          </a:xfrm>
          <a:prstGeom prst="rect">
            <a:avLst/>
          </a:prstGeom>
        </p:spPr>
      </p:pic>
      <p:sp>
        <p:nvSpPr>
          <p:cNvPr id="20" name="Prostokąt 19">
            <a:extLst>
              <a:ext uri="{FF2B5EF4-FFF2-40B4-BE49-F238E27FC236}">
                <a16:creationId xmlns:a16="http://schemas.microsoft.com/office/drawing/2014/main" id="{32BA08C1-3760-44E3-B77A-12CC15B061C2}"/>
              </a:ext>
            </a:extLst>
          </p:cNvPr>
          <p:cNvSpPr/>
          <p:nvPr/>
        </p:nvSpPr>
        <p:spPr>
          <a:xfrm rot="16200000">
            <a:off x="6639899" y="4510154"/>
            <a:ext cx="4572000" cy="230832"/>
          </a:xfrm>
          <a:prstGeom prst="rect">
            <a:avLst/>
          </a:prstGeom>
        </p:spPr>
        <p:txBody>
          <a:bodyPr>
            <a:spAutoFit/>
          </a:bodyPr>
          <a:lstStyle/>
          <a:p>
            <a:r>
              <a:rPr lang="en-GB" sz="900" dirty="0"/>
              <a:t>http://pages.iu.edu/~hgevans/classes/graphics/detectors/types/fix_coll.html</a:t>
            </a:r>
          </a:p>
        </p:txBody>
      </p:sp>
      <p:pic>
        <p:nvPicPr>
          <p:cNvPr id="22" name="Obraz 21">
            <a:extLst>
              <a:ext uri="{FF2B5EF4-FFF2-40B4-BE49-F238E27FC236}">
                <a16:creationId xmlns:a16="http://schemas.microsoft.com/office/drawing/2014/main" id="{A1D982DD-2641-43E6-8266-BF31A559EA1C}"/>
              </a:ext>
            </a:extLst>
          </p:cNvPr>
          <p:cNvPicPr>
            <a:picLocks noChangeAspect="1"/>
          </p:cNvPicPr>
          <p:nvPr/>
        </p:nvPicPr>
        <p:blipFill>
          <a:blip r:embed="rId4"/>
          <a:stretch>
            <a:fillRect/>
          </a:stretch>
        </p:blipFill>
        <p:spPr>
          <a:xfrm>
            <a:off x="4737422" y="1243101"/>
            <a:ext cx="2361413" cy="1796133"/>
          </a:xfrm>
          <a:prstGeom prst="rect">
            <a:avLst/>
          </a:prstGeom>
        </p:spPr>
      </p:pic>
      <p:sp>
        <p:nvSpPr>
          <p:cNvPr id="23" name="Prostokąt 22">
            <a:extLst>
              <a:ext uri="{FF2B5EF4-FFF2-40B4-BE49-F238E27FC236}">
                <a16:creationId xmlns:a16="http://schemas.microsoft.com/office/drawing/2014/main" id="{97315541-BD28-40F9-9E79-CCE68F38F6D7}"/>
              </a:ext>
            </a:extLst>
          </p:cNvPr>
          <p:cNvSpPr/>
          <p:nvPr/>
        </p:nvSpPr>
        <p:spPr>
          <a:xfrm rot="16200000">
            <a:off x="8275663" y="2470127"/>
            <a:ext cx="1255472" cy="261610"/>
          </a:xfrm>
          <a:prstGeom prst="rect">
            <a:avLst/>
          </a:prstGeom>
        </p:spPr>
        <p:txBody>
          <a:bodyPr wrap="none">
            <a:spAutoFit/>
          </a:bodyPr>
          <a:lstStyle/>
          <a:p>
            <a:r>
              <a:rPr lang="pl-PL" sz="1050" dirty="0"/>
              <a:t>IFJ PAN, P. Kotko</a:t>
            </a:r>
            <a:endParaRPr lang="en-GB" sz="1050" dirty="0"/>
          </a:p>
        </p:txBody>
      </p:sp>
      <p:grpSp>
        <p:nvGrpSpPr>
          <p:cNvPr id="35" name="Grupa 34">
            <a:extLst>
              <a:ext uri="{FF2B5EF4-FFF2-40B4-BE49-F238E27FC236}">
                <a16:creationId xmlns:a16="http://schemas.microsoft.com/office/drawing/2014/main" id="{28E3C221-E580-4C4D-86BA-EE9B495CB697}"/>
              </a:ext>
            </a:extLst>
          </p:cNvPr>
          <p:cNvGrpSpPr/>
          <p:nvPr/>
        </p:nvGrpSpPr>
        <p:grpSpPr>
          <a:xfrm>
            <a:off x="2394955" y="2055184"/>
            <a:ext cx="1396924" cy="2021538"/>
            <a:chOff x="1121503" y="2186329"/>
            <a:chExt cx="1396924" cy="2021538"/>
          </a:xfrm>
        </p:grpSpPr>
        <mc:AlternateContent xmlns:mc="http://schemas.openxmlformats.org/markup-compatibility/2006" xmlns:a14="http://schemas.microsoft.com/office/drawing/2010/main">
          <mc:Choice Requires="a14">
            <p:sp>
              <p:nvSpPr>
                <p:cNvPr id="26" name="pole tekstowe 25">
                  <a:extLst>
                    <a:ext uri="{FF2B5EF4-FFF2-40B4-BE49-F238E27FC236}">
                      <a16:creationId xmlns:a16="http://schemas.microsoft.com/office/drawing/2014/main" id="{9EF993B5-402C-4D92-B467-C238E7ADC665}"/>
                    </a:ext>
                  </a:extLst>
                </p:cNvPr>
                <p:cNvSpPr txBox="1"/>
                <p:nvPr/>
              </p:nvSpPr>
              <p:spPr>
                <a:xfrm>
                  <a:off x="1287961" y="3858165"/>
                  <a:ext cx="1064009" cy="349702"/>
                </a:xfrm>
                <a:prstGeom prst="rect">
                  <a:avLst/>
                </a:prstGeom>
                <a:ln w="19050">
                  <a:solidFill>
                    <a:srgbClr val="990000"/>
                  </a:solidFill>
                </a:ln>
              </p:spPr>
              <p:style>
                <a:lnRef idx="2">
                  <a:schemeClr val="accent4"/>
                </a:lnRef>
                <a:fillRef idx="1">
                  <a:schemeClr val="lt1"/>
                </a:fillRef>
                <a:effectRef idx="0">
                  <a:schemeClr val="accent4"/>
                </a:effectRef>
                <a:fontRef idx="minor">
                  <a:schemeClr val="dk1"/>
                </a:fontRef>
              </p:style>
              <p:txBody>
                <a:bodyPr wrap="none" lIns="0" tIns="36000" rIns="0" bIns="3600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ℒ</m:t>
                        </m:r>
                        <m:r>
                          <a:rPr lang="pl-PL" b="0" i="1" smtClean="0">
                            <a:latin typeface="Cambria Math" panose="02040503050406030204" pitchFamily="18" charset="0"/>
                            <a:ea typeface="Cambria Math" panose="02040503050406030204" pitchFamily="18" charset="0"/>
                          </a:rPr>
                          <m:t>=</m:t>
                        </m:r>
                        <m:sSub>
                          <m:sSubPr>
                            <m:ctrlPr>
                              <a:rPr lang="pl-PL" b="0" i="1" smtClean="0">
                                <a:latin typeface="Cambria Math" panose="02040503050406030204" pitchFamily="18" charset="0"/>
                                <a:ea typeface="Cambria Math" panose="02040503050406030204" pitchFamily="18" charset="0"/>
                              </a:rPr>
                            </m:ctrlPr>
                          </m:sSubPr>
                          <m:e>
                            <m:r>
                              <a:rPr lang="pl-PL" b="0" i="1" smtClean="0">
                                <a:latin typeface="Cambria Math" panose="02040503050406030204" pitchFamily="18" charset="0"/>
                                <a:ea typeface="Cambria Math" panose="02040503050406030204" pitchFamily="18" charset="0"/>
                              </a:rPr>
                              <m:t>𝑁</m:t>
                            </m:r>
                          </m:e>
                          <m:sub>
                            <m:r>
                              <a:rPr lang="pl-PL" b="0" i="1" smtClean="0">
                                <a:latin typeface="Cambria Math" panose="02040503050406030204" pitchFamily="18" charset="0"/>
                                <a:ea typeface="Cambria Math" panose="02040503050406030204" pitchFamily="18" charset="0"/>
                              </a:rPr>
                              <m:t>1</m:t>
                            </m:r>
                          </m:sub>
                        </m:sSub>
                        <m:sSub>
                          <m:sSubPr>
                            <m:ctrlPr>
                              <a:rPr lang="pl-PL" b="0" i="1" smtClean="0">
                                <a:latin typeface="Cambria Math" panose="02040503050406030204" pitchFamily="18" charset="0"/>
                                <a:ea typeface="Cambria Math" panose="02040503050406030204" pitchFamily="18" charset="0"/>
                              </a:rPr>
                            </m:ctrlPr>
                          </m:sSubPr>
                          <m:e>
                            <m:r>
                              <a:rPr lang="pl-PL" b="0" i="1" smtClean="0">
                                <a:latin typeface="Cambria Math" panose="02040503050406030204" pitchFamily="18" charset="0"/>
                                <a:ea typeface="Cambria Math" panose="02040503050406030204" pitchFamily="18" charset="0"/>
                              </a:rPr>
                              <m:t>𝜚</m:t>
                            </m:r>
                          </m:e>
                          <m:sub>
                            <m:r>
                              <a:rPr lang="pl-PL" b="0" i="1" smtClean="0">
                                <a:latin typeface="Cambria Math" panose="02040503050406030204" pitchFamily="18" charset="0"/>
                                <a:ea typeface="Cambria Math" panose="02040503050406030204" pitchFamily="18" charset="0"/>
                              </a:rPr>
                              <m:t>2</m:t>
                            </m:r>
                          </m:sub>
                        </m:sSub>
                        <m:r>
                          <a:rPr lang="pl-PL" b="0" i="1" smtClean="0">
                            <a:latin typeface="Cambria Math" panose="02040503050406030204" pitchFamily="18" charset="0"/>
                            <a:ea typeface="Cambria Math" panose="02040503050406030204" pitchFamily="18" charset="0"/>
                          </a:rPr>
                          <m:t>𝑙</m:t>
                        </m:r>
                      </m:oMath>
                    </m:oMathPara>
                  </a14:m>
                  <a:endParaRPr lang="en-GB" dirty="0"/>
                </a:p>
              </p:txBody>
            </p:sp>
          </mc:Choice>
          <mc:Fallback xmlns="">
            <p:sp>
              <p:nvSpPr>
                <p:cNvPr id="26" name="pole tekstowe 25">
                  <a:extLst>
                    <a:ext uri="{FF2B5EF4-FFF2-40B4-BE49-F238E27FC236}">
                      <a16:creationId xmlns:a16="http://schemas.microsoft.com/office/drawing/2014/main" id="{9EF993B5-402C-4D92-B467-C238E7ADC665}"/>
                    </a:ext>
                  </a:extLst>
                </p:cNvPr>
                <p:cNvSpPr txBox="1">
                  <a:spLocks noRot="1" noChangeAspect="1" noMove="1" noResize="1" noEditPoints="1" noAdjustHandles="1" noChangeArrowheads="1" noChangeShapeType="1" noTextEdit="1"/>
                </p:cNvSpPr>
                <p:nvPr/>
              </p:nvSpPr>
              <p:spPr>
                <a:xfrm>
                  <a:off x="1287961" y="3858165"/>
                  <a:ext cx="1064009" cy="349702"/>
                </a:xfrm>
                <a:prstGeom prst="rect">
                  <a:avLst/>
                </a:prstGeom>
                <a:blipFill>
                  <a:blip r:embed="rId5"/>
                  <a:stretch>
                    <a:fillRect l="-3371" r="-3371" b="-6557"/>
                  </a:stretch>
                </a:blipFill>
                <a:ln w="19050">
                  <a:solidFill>
                    <a:srgbClr val="990000"/>
                  </a:solidFill>
                </a:ln>
              </p:spPr>
              <p:txBody>
                <a:bodyPr/>
                <a:lstStyle/>
                <a:p>
                  <a:r>
                    <a:rPr lang="en-GB">
                      <a:noFill/>
                    </a:rPr>
                    <a:t> </a:t>
                  </a:r>
                </a:p>
              </p:txBody>
            </p:sp>
          </mc:Fallback>
        </mc:AlternateContent>
        <p:grpSp>
          <p:nvGrpSpPr>
            <p:cNvPr id="30" name="Grupa 29">
              <a:extLst>
                <a:ext uri="{FF2B5EF4-FFF2-40B4-BE49-F238E27FC236}">
                  <a16:creationId xmlns:a16="http://schemas.microsoft.com/office/drawing/2014/main" id="{A1FD19E2-0B34-400A-B63E-A04AF9BC4E84}"/>
                </a:ext>
              </a:extLst>
            </p:cNvPr>
            <p:cNvGrpSpPr/>
            <p:nvPr/>
          </p:nvGrpSpPr>
          <p:grpSpPr>
            <a:xfrm>
              <a:off x="1121503" y="2186329"/>
              <a:ext cx="1396924" cy="1249621"/>
              <a:chOff x="1902430" y="1835845"/>
              <a:chExt cx="1396924" cy="1249621"/>
            </a:xfrm>
          </p:grpSpPr>
          <p:sp>
            <p:nvSpPr>
              <p:cNvPr id="25" name="Sześcian 24">
                <a:extLst>
                  <a:ext uri="{FF2B5EF4-FFF2-40B4-BE49-F238E27FC236}">
                    <a16:creationId xmlns:a16="http://schemas.microsoft.com/office/drawing/2014/main" id="{AAD94EFC-E37A-4382-92CA-D8194F3510B6}"/>
                  </a:ext>
                </a:extLst>
              </p:cNvPr>
              <p:cNvSpPr/>
              <p:nvPr/>
            </p:nvSpPr>
            <p:spPr>
              <a:xfrm>
                <a:off x="2395962" y="1835845"/>
                <a:ext cx="903392" cy="1164768"/>
              </a:xfrm>
              <a:prstGeom prst="cube">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chemat blokowy: pamięć o dostępie bezpośrednim 23">
                <a:extLst>
                  <a:ext uri="{FF2B5EF4-FFF2-40B4-BE49-F238E27FC236}">
                    <a16:creationId xmlns:a16="http://schemas.microsoft.com/office/drawing/2014/main" id="{730F06B7-C63F-4A61-8201-A77C66C7F1AA}"/>
                  </a:ext>
                </a:extLst>
              </p:cNvPr>
              <p:cNvSpPr/>
              <p:nvPr/>
            </p:nvSpPr>
            <p:spPr>
              <a:xfrm rot="10800000">
                <a:off x="2043443" y="2200123"/>
                <a:ext cx="899382" cy="357220"/>
              </a:xfrm>
              <a:prstGeom prst="flowChartMagneticDrum">
                <a:avLst/>
              </a:prstGeom>
              <a:solidFill>
                <a:schemeClr val="accent2">
                  <a:lumMod val="40000"/>
                  <a:lumOff val="60000"/>
                  <a:alpha val="36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7" name="Prostokąt 26">
                    <a:extLst>
                      <a:ext uri="{FF2B5EF4-FFF2-40B4-BE49-F238E27FC236}">
                        <a16:creationId xmlns:a16="http://schemas.microsoft.com/office/drawing/2014/main" id="{1AF657DC-22AF-4880-9316-1160C6A065D0}"/>
                      </a:ext>
                    </a:extLst>
                  </p:cNvPr>
                  <p:cNvSpPr/>
                  <p:nvPr/>
                </p:nvSpPr>
                <p:spPr>
                  <a:xfrm>
                    <a:off x="2587572" y="2716134"/>
                    <a:ext cx="321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l-PL" i="1">
                              <a:latin typeface="Cambria Math" panose="02040503050406030204" pitchFamily="18" charset="0"/>
                              <a:ea typeface="Cambria Math" panose="02040503050406030204" pitchFamily="18" charset="0"/>
                            </a:rPr>
                            <m:t>𝑙</m:t>
                          </m:r>
                        </m:oMath>
                      </m:oMathPara>
                    </a14:m>
                    <a:endParaRPr lang="en-GB" dirty="0"/>
                  </a:p>
                </p:txBody>
              </p:sp>
            </mc:Choice>
            <mc:Fallback xmlns="">
              <p:sp>
                <p:nvSpPr>
                  <p:cNvPr id="27" name="Prostokąt 26">
                    <a:extLst>
                      <a:ext uri="{FF2B5EF4-FFF2-40B4-BE49-F238E27FC236}">
                        <a16:creationId xmlns:a16="http://schemas.microsoft.com/office/drawing/2014/main" id="{1AF657DC-22AF-4880-9316-1160C6A065D0}"/>
                      </a:ext>
                    </a:extLst>
                  </p:cNvPr>
                  <p:cNvSpPr>
                    <a:spLocks noRot="1" noChangeAspect="1" noMove="1" noResize="1" noEditPoints="1" noAdjustHandles="1" noChangeArrowheads="1" noChangeShapeType="1" noTextEdit="1"/>
                  </p:cNvSpPr>
                  <p:nvPr/>
                </p:nvSpPr>
                <p:spPr>
                  <a:xfrm>
                    <a:off x="2587572" y="2716134"/>
                    <a:ext cx="321819"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Prostokąt 27">
                    <a:extLst>
                      <a:ext uri="{FF2B5EF4-FFF2-40B4-BE49-F238E27FC236}">
                        <a16:creationId xmlns:a16="http://schemas.microsoft.com/office/drawing/2014/main" id="{8FE738CF-D930-4B7C-AF9C-F7BF05952DB2}"/>
                      </a:ext>
                    </a:extLst>
                  </p:cNvPr>
                  <p:cNvSpPr/>
                  <p:nvPr/>
                </p:nvSpPr>
                <p:spPr>
                  <a:xfrm>
                    <a:off x="1902430" y="2523715"/>
                    <a:ext cx="493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a:latin typeface="Cambria Math" panose="02040503050406030204" pitchFamily="18" charset="0"/>
                                  <a:ea typeface="Cambria Math" panose="02040503050406030204" pitchFamily="18" charset="0"/>
                                </a:rPr>
                              </m:ctrlPr>
                            </m:sSubPr>
                            <m:e>
                              <m:r>
                                <a:rPr lang="pl-PL" i="1">
                                  <a:latin typeface="Cambria Math" panose="02040503050406030204" pitchFamily="18" charset="0"/>
                                  <a:ea typeface="Cambria Math" panose="02040503050406030204" pitchFamily="18" charset="0"/>
                                </a:rPr>
                                <m:t>𝑁</m:t>
                              </m:r>
                            </m:e>
                            <m:sub>
                              <m:r>
                                <a:rPr lang="pl-PL" i="1">
                                  <a:latin typeface="Cambria Math" panose="02040503050406030204" pitchFamily="18" charset="0"/>
                                  <a:ea typeface="Cambria Math" panose="02040503050406030204" pitchFamily="18" charset="0"/>
                                </a:rPr>
                                <m:t>1</m:t>
                              </m:r>
                            </m:sub>
                          </m:sSub>
                        </m:oMath>
                      </m:oMathPara>
                    </a14:m>
                    <a:endParaRPr lang="en-GB" dirty="0"/>
                  </a:p>
                </p:txBody>
              </p:sp>
            </mc:Choice>
            <mc:Fallback xmlns="">
              <p:sp>
                <p:nvSpPr>
                  <p:cNvPr id="28" name="Prostokąt 27">
                    <a:extLst>
                      <a:ext uri="{FF2B5EF4-FFF2-40B4-BE49-F238E27FC236}">
                        <a16:creationId xmlns:a16="http://schemas.microsoft.com/office/drawing/2014/main" id="{8FE738CF-D930-4B7C-AF9C-F7BF05952DB2}"/>
                      </a:ext>
                    </a:extLst>
                  </p:cNvPr>
                  <p:cNvSpPr>
                    <a:spLocks noRot="1" noChangeAspect="1" noMove="1" noResize="1" noEditPoints="1" noAdjustHandles="1" noChangeArrowheads="1" noChangeShapeType="1" noTextEdit="1"/>
                  </p:cNvSpPr>
                  <p:nvPr/>
                </p:nvSpPr>
                <p:spPr>
                  <a:xfrm>
                    <a:off x="1902430" y="2523715"/>
                    <a:ext cx="493532"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Prostokąt 28">
                    <a:extLst>
                      <a:ext uri="{FF2B5EF4-FFF2-40B4-BE49-F238E27FC236}">
                        <a16:creationId xmlns:a16="http://schemas.microsoft.com/office/drawing/2014/main" id="{224F1BB9-D50F-4713-8A66-9AAD52861AD3}"/>
                      </a:ext>
                    </a:extLst>
                  </p:cNvPr>
                  <p:cNvSpPr/>
                  <p:nvPr/>
                </p:nvSpPr>
                <p:spPr>
                  <a:xfrm>
                    <a:off x="2670351" y="2437990"/>
                    <a:ext cx="4731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a:latin typeface="Cambria Math" panose="02040503050406030204" pitchFamily="18" charset="0"/>
                                  <a:ea typeface="Cambria Math" panose="02040503050406030204" pitchFamily="18" charset="0"/>
                                </a:rPr>
                              </m:ctrlPr>
                            </m:sSubPr>
                            <m:e>
                              <m:r>
                                <a:rPr lang="pl-PL" i="1">
                                  <a:latin typeface="Cambria Math" panose="02040503050406030204" pitchFamily="18" charset="0"/>
                                  <a:ea typeface="Cambria Math" panose="02040503050406030204" pitchFamily="18" charset="0"/>
                                </a:rPr>
                                <m:t>𝜚</m:t>
                              </m:r>
                            </m:e>
                            <m:sub>
                              <m:r>
                                <a:rPr lang="pl-PL" i="1">
                                  <a:latin typeface="Cambria Math" panose="02040503050406030204" pitchFamily="18" charset="0"/>
                                  <a:ea typeface="Cambria Math" panose="02040503050406030204" pitchFamily="18" charset="0"/>
                                </a:rPr>
                                <m:t>2</m:t>
                              </m:r>
                            </m:sub>
                          </m:sSub>
                        </m:oMath>
                      </m:oMathPara>
                    </a14:m>
                    <a:endParaRPr lang="en-GB" dirty="0"/>
                  </a:p>
                </p:txBody>
              </p:sp>
            </mc:Choice>
            <mc:Fallback xmlns="">
              <p:sp>
                <p:nvSpPr>
                  <p:cNvPr id="29" name="Prostokąt 28">
                    <a:extLst>
                      <a:ext uri="{FF2B5EF4-FFF2-40B4-BE49-F238E27FC236}">
                        <a16:creationId xmlns:a16="http://schemas.microsoft.com/office/drawing/2014/main" id="{224F1BB9-D50F-4713-8A66-9AAD52861AD3}"/>
                      </a:ext>
                    </a:extLst>
                  </p:cNvPr>
                  <p:cNvSpPr>
                    <a:spLocks noRot="1" noChangeAspect="1" noMove="1" noResize="1" noEditPoints="1" noAdjustHandles="1" noChangeArrowheads="1" noChangeShapeType="1" noTextEdit="1"/>
                  </p:cNvSpPr>
                  <p:nvPr/>
                </p:nvSpPr>
                <p:spPr>
                  <a:xfrm>
                    <a:off x="2670351" y="2437990"/>
                    <a:ext cx="473143" cy="369332"/>
                  </a:xfrm>
                  <a:prstGeom prst="rect">
                    <a:avLst/>
                  </a:prstGeom>
                  <a:blipFill>
                    <a:blip r:embed="rId8"/>
                    <a:stretch>
                      <a:fillRect b="-8333"/>
                    </a:stretch>
                  </a:blipFill>
                </p:spPr>
                <p:txBody>
                  <a:bodyPr/>
                  <a:lstStyle/>
                  <a:p>
                    <a:r>
                      <a:rPr lang="en-GB">
                        <a:noFill/>
                      </a:rPr>
                      <a:t> </a:t>
                    </a:r>
                  </a:p>
                </p:txBody>
              </p:sp>
            </mc:Fallback>
          </mc:AlternateContent>
        </p:grpSp>
      </p:grpSp>
      <p:grpSp>
        <p:nvGrpSpPr>
          <p:cNvPr id="34" name="Grupa 33">
            <a:extLst>
              <a:ext uri="{FF2B5EF4-FFF2-40B4-BE49-F238E27FC236}">
                <a16:creationId xmlns:a16="http://schemas.microsoft.com/office/drawing/2014/main" id="{9CAAC2D8-C642-4DEE-93D3-E1FBA25838E2}"/>
              </a:ext>
            </a:extLst>
          </p:cNvPr>
          <p:cNvGrpSpPr/>
          <p:nvPr/>
        </p:nvGrpSpPr>
        <p:grpSpPr>
          <a:xfrm>
            <a:off x="354334" y="4631070"/>
            <a:ext cx="7398844" cy="1205070"/>
            <a:chOff x="1137250" y="4023035"/>
            <a:chExt cx="7398844" cy="1205070"/>
          </a:xfrm>
        </p:grpSpPr>
        <p:sp>
          <p:nvSpPr>
            <p:cNvPr id="7" name="Text Box 27">
              <a:extLst>
                <a:ext uri="{FF2B5EF4-FFF2-40B4-BE49-F238E27FC236}">
                  <a16:creationId xmlns:a16="http://schemas.microsoft.com/office/drawing/2014/main" id="{A155044D-6D9B-4FB8-9676-1F38844B2F5B}"/>
                </a:ext>
              </a:extLst>
            </p:cNvPr>
            <p:cNvSpPr txBox="1">
              <a:spLocks noChangeArrowheads="1"/>
            </p:cNvSpPr>
            <p:nvPr/>
          </p:nvSpPr>
          <p:spPr bwMode="auto">
            <a:xfrm>
              <a:off x="1137250" y="4023035"/>
              <a:ext cx="7398844" cy="1205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112" rIns="90000" bIns="45000"/>
            <a:lstStyle>
              <a:lvl1pPr>
                <a:tabLst>
                  <a:tab pos="723900" algn="l"/>
                  <a:tab pos="1447800" algn="l"/>
                  <a:tab pos="2171700" algn="l"/>
                  <a:tab pos="2895600" algn="l"/>
                  <a:tab pos="3619500" algn="l"/>
                  <a:tab pos="4343400" algn="l"/>
                  <a:tab pos="5067300" algn="l"/>
                </a:tabLst>
                <a:defRPr>
                  <a:solidFill>
                    <a:srgbClr val="000000"/>
                  </a:solidFill>
                  <a:latin typeface="Arial" charset="0"/>
                  <a:cs typeface="Arial Unicode M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cs typeface="Arial Unicode M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cs typeface="Arial Unicode M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cs typeface="Arial Unicode M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a:solidFill>
                    <a:srgbClr val="000000"/>
                  </a:solidFill>
                  <a:latin typeface="Arial"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a:solidFill>
                    <a:srgbClr val="000000"/>
                  </a:solidFill>
                  <a:latin typeface="Arial"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a:solidFill>
                    <a:srgbClr val="000000"/>
                  </a:solidFill>
                  <a:latin typeface="Arial"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a:solidFill>
                    <a:srgbClr val="000000"/>
                  </a:solidFill>
                  <a:latin typeface="Arial" charset="0"/>
                  <a:cs typeface="Arial Unicode MS" charset="0"/>
                </a:defRPr>
              </a:lvl9pPr>
            </a:lstStyle>
            <a:p>
              <a:r>
                <a:rPr lang="pl-PL" sz="1400" dirty="0">
                  <a:solidFill>
                    <a:schemeClr val="tx1"/>
                  </a:solidFill>
                </a:rPr>
                <a:t>Wiązka 10</a:t>
              </a:r>
              <a:r>
                <a:rPr lang="pl-PL" sz="1400" baseline="33000" dirty="0">
                  <a:solidFill>
                    <a:schemeClr val="tx1"/>
                  </a:solidFill>
                </a:rPr>
                <a:t>13 </a:t>
              </a:r>
              <a:r>
                <a:rPr lang="pl-PL" sz="1400" dirty="0">
                  <a:solidFill>
                    <a:schemeClr val="tx1"/>
                  </a:solidFill>
                </a:rPr>
                <a:t>protonów zderzana z tarczą wodorową o grubości 1m:</a:t>
              </a:r>
            </a:p>
            <a:p>
              <a:endParaRPr lang="pl-PL" sz="1400" dirty="0">
                <a:solidFill>
                  <a:schemeClr val="tx1"/>
                </a:solidFill>
              </a:endParaRPr>
            </a:p>
            <a:p>
              <a:endParaRPr lang="pl-PL" sz="1400" dirty="0">
                <a:solidFill>
                  <a:schemeClr val="tx1"/>
                </a:solidFill>
              </a:endParaRPr>
            </a:p>
            <a:p>
              <a:r>
                <a:rPr lang="pl-PL" sz="1400" dirty="0">
                  <a:solidFill>
                    <a:schemeClr val="tx1"/>
                  </a:solidFill>
                </a:rPr>
                <a:t>po zderzeniu wiązka jest tracona. </a:t>
              </a:r>
            </a:p>
          </p:txBody>
        </p:sp>
        <mc:AlternateContent xmlns:mc="http://schemas.openxmlformats.org/markup-compatibility/2006" xmlns:a14="http://schemas.microsoft.com/office/drawing/2010/main">
          <mc:Choice Requires="a14">
            <p:sp>
              <p:nvSpPr>
                <p:cNvPr id="31" name="Prostokąt 30">
                  <a:extLst>
                    <a:ext uri="{FF2B5EF4-FFF2-40B4-BE49-F238E27FC236}">
                      <a16:creationId xmlns:a16="http://schemas.microsoft.com/office/drawing/2014/main" id="{495106F5-BCA3-4AED-AAFC-C0A6CAB048B7}"/>
                    </a:ext>
                  </a:extLst>
                </p:cNvPr>
                <p:cNvSpPr/>
                <p:nvPr/>
              </p:nvSpPr>
              <p:spPr>
                <a:xfrm>
                  <a:off x="2628489" y="4279683"/>
                  <a:ext cx="2109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ℒ</m:t>
                        </m:r>
                        <m:r>
                          <a:rPr lang="pl-PL" b="0" i="0" smtClean="0">
                            <a:latin typeface="Cambria Math" panose="02040503050406030204" pitchFamily="18" charset="0"/>
                            <a:ea typeface="Cambria Math" panose="02040503050406030204" pitchFamily="18" charset="0"/>
                          </a:rPr>
                          <m:t>=</m:t>
                        </m:r>
                        <m:sSup>
                          <m:sSupPr>
                            <m:ctrlPr>
                              <a:rPr lang="pl-PL" b="0" i="1" smtClean="0">
                                <a:latin typeface="Cambria Math" panose="02040503050406030204" pitchFamily="18" charset="0"/>
                                <a:ea typeface="Cambria Math" panose="02040503050406030204" pitchFamily="18" charset="0"/>
                              </a:rPr>
                            </m:ctrlPr>
                          </m:sSupPr>
                          <m:e>
                            <m:r>
                              <a:rPr lang="pl-PL" b="0" i="0" smtClean="0">
                                <a:latin typeface="Cambria Math" panose="02040503050406030204" pitchFamily="18" charset="0"/>
                                <a:ea typeface="Cambria Math" panose="02040503050406030204" pitchFamily="18" charset="0"/>
                              </a:rPr>
                              <m:t>10</m:t>
                            </m:r>
                          </m:e>
                          <m:sup>
                            <m:r>
                              <a:rPr lang="pl-PL" b="0" i="0" smtClean="0">
                                <a:latin typeface="Cambria Math" panose="02040503050406030204" pitchFamily="18" charset="0"/>
                                <a:ea typeface="Cambria Math" panose="02040503050406030204" pitchFamily="18" charset="0"/>
                              </a:rPr>
                              <m:t>38</m:t>
                            </m:r>
                          </m:sup>
                        </m:sSup>
                        <m:r>
                          <a:rPr lang="pl-PL" b="0" i="0" smtClean="0">
                            <a:latin typeface="Cambria Math" panose="02040503050406030204" pitchFamily="18" charset="0"/>
                            <a:ea typeface="Cambria Math" panose="02040503050406030204" pitchFamily="18" charset="0"/>
                          </a:rPr>
                          <m:t> </m:t>
                        </m:r>
                        <m:sSup>
                          <m:sSupPr>
                            <m:ctrlPr>
                              <a:rPr lang="pl-PL" b="0" i="1" smtClean="0">
                                <a:latin typeface="Cambria Math" panose="02040503050406030204" pitchFamily="18" charset="0"/>
                                <a:ea typeface="Cambria Math" panose="02040503050406030204" pitchFamily="18" charset="0"/>
                              </a:rPr>
                            </m:ctrlPr>
                          </m:sSupPr>
                          <m:e>
                            <m:r>
                              <m:rPr>
                                <m:sty m:val="p"/>
                              </m:rPr>
                              <a:rPr lang="pl-PL" b="0" i="0" smtClean="0">
                                <a:latin typeface="Cambria Math" panose="02040503050406030204" pitchFamily="18" charset="0"/>
                                <a:ea typeface="Cambria Math" panose="02040503050406030204" pitchFamily="18" charset="0"/>
                              </a:rPr>
                              <m:t>cm</m:t>
                            </m:r>
                          </m:e>
                          <m:sup>
                            <m:r>
                              <a:rPr lang="pl-PL" b="0" i="0" smtClean="0">
                                <a:latin typeface="Cambria Math" panose="02040503050406030204" pitchFamily="18" charset="0"/>
                                <a:ea typeface="Cambria Math" panose="02040503050406030204" pitchFamily="18" charset="0"/>
                              </a:rPr>
                              <m:t>−2</m:t>
                            </m:r>
                          </m:sup>
                        </m:sSup>
                        <m:r>
                          <a:rPr lang="pl-PL" b="0" i="0" smtClean="0">
                            <a:latin typeface="Cambria Math" panose="02040503050406030204" pitchFamily="18" charset="0"/>
                            <a:ea typeface="Cambria Math" panose="02040503050406030204" pitchFamily="18" charset="0"/>
                          </a:rPr>
                          <m:t> </m:t>
                        </m:r>
                        <m:sSup>
                          <m:sSupPr>
                            <m:ctrlPr>
                              <a:rPr lang="pl-PL" b="0" i="1" smtClean="0">
                                <a:latin typeface="Cambria Math" panose="02040503050406030204" pitchFamily="18" charset="0"/>
                                <a:ea typeface="Cambria Math" panose="02040503050406030204" pitchFamily="18" charset="0"/>
                              </a:rPr>
                            </m:ctrlPr>
                          </m:sSupPr>
                          <m:e>
                            <m:r>
                              <m:rPr>
                                <m:sty m:val="p"/>
                              </m:rPr>
                              <a:rPr lang="pl-PL" b="0" i="0" smtClean="0">
                                <a:latin typeface="Cambria Math" panose="02040503050406030204" pitchFamily="18" charset="0"/>
                                <a:ea typeface="Cambria Math" panose="02040503050406030204" pitchFamily="18" charset="0"/>
                              </a:rPr>
                              <m:t>s</m:t>
                            </m:r>
                          </m:e>
                          <m:sup>
                            <m:r>
                              <a:rPr lang="pl-PL" b="0" i="0" smtClean="0">
                                <a:latin typeface="Cambria Math" panose="02040503050406030204" pitchFamily="18" charset="0"/>
                                <a:ea typeface="Cambria Math" panose="02040503050406030204" pitchFamily="18" charset="0"/>
                              </a:rPr>
                              <m:t>−1</m:t>
                            </m:r>
                          </m:sup>
                        </m:sSup>
                      </m:oMath>
                    </m:oMathPara>
                  </a14:m>
                  <a:endParaRPr lang="en-GB" dirty="0"/>
                </a:p>
              </p:txBody>
            </p:sp>
          </mc:Choice>
          <mc:Fallback xmlns="">
            <p:sp>
              <p:nvSpPr>
                <p:cNvPr id="31" name="Prostokąt 30">
                  <a:extLst>
                    <a:ext uri="{FF2B5EF4-FFF2-40B4-BE49-F238E27FC236}">
                      <a16:creationId xmlns:a16="http://schemas.microsoft.com/office/drawing/2014/main" id="{495106F5-BCA3-4AED-AAFC-C0A6CAB048B7}"/>
                    </a:ext>
                  </a:extLst>
                </p:cNvPr>
                <p:cNvSpPr>
                  <a:spLocks noRot="1" noChangeAspect="1" noMove="1" noResize="1" noEditPoints="1" noAdjustHandles="1" noChangeArrowheads="1" noChangeShapeType="1" noTextEdit="1"/>
                </p:cNvSpPr>
                <p:nvPr/>
              </p:nvSpPr>
              <p:spPr>
                <a:xfrm>
                  <a:off x="2628489" y="4279683"/>
                  <a:ext cx="2109872" cy="369332"/>
                </a:xfrm>
                <a:prstGeom prst="rect">
                  <a:avLst/>
                </a:prstGeom>
                <a:blipFill>
                  <a:blip r:embed="rId9"/>
                  <a:stretch>
                    <a:fillRect/>
                  </a:stretch>
                </a:blipFill>
              </p:spPr>
              <p:txBody>
                <a:bodyPr/>
                <a:lstStyle/>
                <a:p>
                  <a:r>
                    <a:rPr lang="en-GB">
                      <a:noFill/>
                    </a:rPr>
                    <a:t> </a:t>
                  </a:r>
                </a:p>
              </p:txBody>
            </p:sp>
          </mc:Fallback>
        </mc:AlternateContent>
      </p:grpSp>
      <p:pic>
        <p:nvPicPr>
          <p:cNvPr id="33" name="Obraz 32">
            <a:extLst>
              <a:ext uri="{FF2B5EF4-FFF2-40B4-BE49-F238E27FC236}">
                <a16:creationId xmlns:a16="http://schemas.microsoft.com/office/drawing/2014/main" id="{9736B50E-80E5-404B-86FF-9DB61A581CB4}"/>
              </a:ext>
            </a:extLst>
          </p:cNvPr>
          <p:cNvPicPr>
            <a:picLocks noChangeAspect="1"/>
          </p:cNvPicPr>
          <p:nvPr/>
        </p:nvPicPr>
        <p:blipFill>
          <a:blip r:embed="rId10"/>
          <a:stretch>
            <a:fillRect/>
          </a:stretch>
        </p:blipFill>
        <p:spPr>
          <a:xfrm>
            <a:off x="6667601" y="4519669"/>
            <a:ext cx="1512509" cy="1512509"/>
          </a:xfrm>
          <a:prstGeom prst="rect">
            <a:avLst/>
          </a:prstGeom>
        </p:spPr>
      </p:pic>
    </p:spTree>
    <p:extLst>
      <p:ext uri="{BB962C8B-B14F-4D97-AF65-F5344CB8AC3E}">
        <p14:creationId xmlns:p14="http://schemas.microsoft.com/office/powerpoint/2010/main" val="116102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Podsumowanie </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18</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chemeClr val="accent6">
                <a:lumMod val="50000"/>
              </a:schemeClr>
            </a:solidFill>
          </a:ln>
        </p:spPr>
        <p:style>
          <a:lnRef idx="1">
            <a:schemeClr val="accent6"/>
          </a:lnRef>
          <a:fillRef idx="0">
            <a:schemeClr val="accent6"/>
          </a:fillRef>
          <a:effectRef idx="0">
            <a:schemeClr val="accent6"/>
          </a:effectRef>
          <a:fontRef idx="minor">
            <a:schemeClr val="tx1"/>
          </a:fontRef>
        </p:style>
      </p:cxnSp>
      <p:sp>
        <p:nvSpPr>
          <p:cNvPr id="17" name="pole tekstowe 16">
            <a:extLst>
              <a:ext uri="{FF2B5EF4-FFF2-40B4-BE49-F238E27FC236}">
                <a16:creationId xmlns:a16="http://schemas.microsoft.com/office/drawing/2014/main" id="{C1BFCB3E-F63C-41A9-9712-3DAC8CB274FE}"/>
              </a:ext>
            </a:extLst>
          </p:cNvPr>
          <p:cNvSpPr txBox="1"/>
          <p:nvPr/>
        </p:nvSpPr>
        <p:spPr>
          <a:xfrm>
            <a:off x="1005142" y="1490008"/>
            <a:ext cx="6546985" cy="1938992"/>
          </a:xfrm>
          <a:prstGeom prst="rect">
            <a:avLst/>
          </a:prstGeom>
          <a:noFill/>
        </p:spPr>
        <p:txBody>
          <a:bodyPr wrap="none" rtlCol="0">
            <a:spAutoFit/>
          </a:bodyPr>
          <a:lstStyle/>
          <a:p>
            <a:pPr marL="285750" indent="-285750">
              <a:spcBef>
                <a:spcPts val="600"/>
              </a:spcBef>
              <a:spcAft>
                <a:spcPts val="600"/>
              </a:spcAft>
              <a:buFont typeface="Wingdings" panose="05000000000000000000" pitchFamily="2" charset="2"/>
              <a:buChar char="§"/>
            </a:pPr>
            <a:r>
              <a:rPr lang="pl-PL" sz="1600" dirty="0"/>
              <a:t>Dlaczego wysokie energie?</a:t>
            </a:r>
          </a:p>
          <a:p>
            <a:pPr marL="285750" indent="-285750">
              <a:spcBef>
                <a:spcPts val="600"/>
              </a:spcBef>
              <a:spcAft>
                <a:spcPts val="600"/>
              </a:spcAft>
              <a:buFont typeface="Wingdings" panose="05000000000000000000" pitchFamily="2" charset="2"/>
              <a:buChar char="§"/>
            </a:pPr>
            <a:r>
              <a:rPr lang="pl-PL" sz="1600" dirty="0"/>
              <a:t>Koniecznie mechanika relatywistyczna. Masa niezmiennicza i </a:t>
            </a:r>
            <a:r>
              <a:rPr lang="pl-PL" sz="1600" dirty="0" err="1"/>
              <a:t>czteropędy</a:t>
            </a:r>
            <a:r>
              <a:rPr lang="pl-PL" sz="1600" dirty="0"/>
              <a:t>.</a:t>
            </a:r>
          </a:p>
          <a:p>
            <a:pPr marL="285750" indent="-285750">
              <a:spcBef>
                <a:spcPts val="600"/>
              </a:spcBef>
              <a:spcAft>
                <a:spcPts val="600"/>
              </a:spcAft>
              <a:buFont typeface="Wingdings" panose="05000000000000000000" pitchFamily="2" charset="2"/>
              <a:buChar char="§"/>
            </a:pPr>
            <a:r>
              <a:rPr lang="pl-PL" sz="1600" dirty="0"/>
              <a:t>Układ środka masy i laboratoryjny.</a:t>
            </a:r>
          </a:p>
          <a:p>
            <a:pPr marL="285750" indent="-285750">
              <a:spcBef>
                <a:spcPts val="600"/>
              </a:spcBef>
              <a:spcAft>
                <a:spcPts val="600"/>
              </a:spcAft>
              <a:buFont typeface="Wingdings" panose="05000000000000000000" pitchFamily="2" charset="2"/>
              <a:buChar char="§"/>
            </a:pPr>
            <a:r>
              <a:rPr lang="pl-PL" sz="1600" dirty="0"/>
              <a:t>Zderzenia wiązek przeciwbieżnych i zderzenia wiązki z tarczą.</a:t>
            </a:r>
          </a:p>
          <a:p>
            <a:pPr marL="285750" indent="-285750">
              <a:spcBef>
                <a:spcPts val="600"/>
              </a:spcBef>
              <a:spcAft>
                <a:spcPts val="600"/>
              </a:spcAft>
              <a:buFont typeface="Wingdings" panose="05000000000000000000" pitchFamily="2" charset="2"/>
              <a:buChar char="§"/>
            </a:pPr>
            <a:r>
              <a:rPr lang="pl-PL" sz="1600" dirty="0"/>
              <a:t>Świetlność, przekrój czynny i spodziewana liczba przypadków.</a:t>
            </a:r>
            <a:endParaRPr lang="en-GB" sz="1600" dirty="0"/>
          </a:p>
        </p:txBody>
      </p:sp>
      <p:pic>
        <p:nvPicPr>
          <p:cNvPr id="7" name="Picture 2" descr="Quantum Physics GIF">
            <a:extLst>
              <a:ext uri="{FF2B5EF4-FFF2-40B4-BE49-F238E27FC236}">
                <a16:creationId xmlns:a16="http://schemas.microsoft.com/office/drawing/2014/main" id="{FF65E835-3B42-4133-817E-185CCF4A901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3483459"/>
            <a:ext cx="47625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1BD085B3-8D79-41A6-AB82-30EDFAA653E4}"/>
              </a:ext>
            </a:extLst>
          </p:cNvPr>
          <p:cNvSpPr>
            <a:spLocks noGrp="1"/>
          </p:cNvSpPr>
          <p:nvPr>
            <p:ph type="sldNum" sz="quarter" idx="12"/>
          </p:nvPr>
        </p:nvSpPr>
        <p:spPr/>
        <p:txBody>
          <a:bodyPr/>
          <a:lstStyle/>
          <a:p>
            <a:fld id="{6D22F896-40B5-4ADD-8801-0D06FADFA095}" type="slidenum">
              <a:rPr lang="en-US" smtClean="0"/>
              <a:t>19</a:t>
            </a:fld>
            <a:endParaRPr lang="en-US" dirty="0"/>
          </a:p>
        </p:txBody>
      </p:sp>
      <mc:AlternateContent xmlns:mc="http://schemas.openxmlformats.org/markup-compatibility/2006">
        <mc:Choice xmlns:a14="http://schemas.microsoft.com/office/drawing/2010/main" Requires="a14">
          <p:sp>
            <p:nvSpPr>
              <p:cNvPr id="4" name="Prostokąt 3">
                <a:extLst>
                  <a:ext uri="{FF2B5EF4-FFF2-40B4-BE49-F238E27FC236}">
                    <a16:creationId xmlns:a16="http://schemas.microsoft.com/office/drawing/2014/main" id="{FE44E57A-AF39-4689-B926-682619C057D3}"/>
                  </a:ext>
                </a:extLst>
              </p:cNvPr>
              <p:cNvSpPr/>
              <p:nvPr/>
            </p:nvSpPr>
            <p:spPr>
              <a:xfrm>
                <a:off x="753155" y="175833"/>
                <a:ext cx="7705515" cy="6506333"/>
              </a:xfrm>
              <a:prstGeom prst="rect">
                <a:avLst/>
              </a:prstGeom>
              <a:solidFill>
                <a:schemeClr val="bg1">
                  <a:lumMod val="95000"/>
                </a:schemeClr>
              </a:solidFill>
            </p:spPr>
            <p:txBody>
              <a:bodyPr wrap="square">
                <a:spAutoFit/>
              </a:bodyPr>
              <a:lstStyle/>
              <a:p>
                <a:pPr lvl="0" algn="just">
                  <a:spcBef>
                    <a:spcPts val="600"/>
                  </a:spcBef>
                  <a:spcAft>
                    <a:spcPts val="600"/>
                  </a:spcAft>
                </a:pPr>
                <a:r>
                  <a:rPr lang="pl-PL" sz="16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ZADANIA 1</a:t>
                </a:r>
                <a:endParaRPr lang="pl-PL" sz="16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600"/>
                  </a:spcBef>
                  <a:spcAft>
                    <a:spcPts val="600"/>
                  </a:spcAft>
                  <a:buFont typeface="+mj-lt"/>
                  <a:buAutoNum type="arabicPeriod"/>
                </a:pPr>
                <a:r>
                  <a:rPr lang="pl-PL" sz="1200" dirty="0">
                    <a:effectLst/>
                    <a:latin typeface="Times New Roman" panose="02020603050405020304" pitchFamily="18" charset="0"/>
                    <a:ea typeface="Times New Roman" panose="02020603050405020304" pitchFamily="18" charset="0"/>
                    <a:cs typeface="Times New Roman" panose="02020603050405020304" pitchFamily="18" charset="0"/>
                  </a:rPr>
                  <a:t>Proton o wysokiej energii zderza się z jonami wodoru. Jaka musi być minimalna energia, aby powstały antyprotony?</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marL="342900" lvl="0" indent="-342900" algn="just">
                  <a:spcBef>
                    <a:spcPts val="600"/>
                  </a:spcBef>
                  <a:spcAft>
                    <a:spcPts val="600"/>
                  </a:spcAft>
                  <a:buFont typeface="+mj-lt"/>
                  <a:buAutoNum type="arabicPeriod"/>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Jaka jest energia i pęd produktów rozpadu pionu (w spoczynku) w procesie: </a:t>
                </a:r>
                <a14:m>
                  <m:oMath xmlns:m="http://schemas.openxmlformats.org/officeDocument/2006/math">
                    <m:sSup>
                      <m:sSup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pl-PL" sz="1200" i="1">
                            <a:effectLst/>
                            <a:latin typeface="Cambria Math" panose="02040503050406030204" pitchFamily="18" charset="0"/>
                            <a:ea typeface="Calibri" panose="020F0502020204030204" pitchFamily="34" charset="0"/>
                            <a:cs typeface="Times New Roman" panose="02020603050405020304" pitchFamily="18" charset="0"/>
                          </a:rPr>
                          <m:t>𝜋</m:t>
                        </m:r>
                      </m:e>
                      <m:sup>
                        <m:r>
                          <a:rPr lang="pl-PL" sz="1200" i="1">
                            <a:effectLst/>
                            <a:latin typeface="Cambria Math" panose="02040503050406030204" pitchFamily="18" charset="0"/>
                            <a:ea typeface="Calibri" panose="020F0502020204030204" pitchFamily="34" charset="0"/>
                            <a:cs typeface="Times New Roman" panose="02020603050405020304" pitchFamily="18" charset="0"/>
                          </a:rPr>
                          <m:t>+</m:t>
                        </m:r>
                      </m:sup>
                    </m:sSup>
                    <m:r>
                      <a:rPr lang="pl-PL" sz="12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pl-PL" sz="1200" i="1">
                            <a:effectLst/>
                            <a:latin typeface="Cambria Math" panose="02040503050406030204" pitchFamily="18" charset="0"/>
                            <a:ea typeface="Calibri" panose="020F0502020204030204" pitchFamily="34" charset="0"/>
                            <a:cs typeface="Times New Roman" panose="02020603050405020304" pitchFamily="18" charset="0"/>
                          </a:rPr>
                          <m:t>𝜇</m:t>
                        </m:r>
                      </m:e>
                      <m:sup>
                        <m:r>
                          <a:rPr lang="pl-PL" sz="1200" i="1">
                            <a:effectLst/>
                            <a:latin typeface="Cambria Math" panose="02040503050406030204" pitchFamily="18" charset="0"/>
                            <a:ea typeface="Calibri" panose="020F0502020204030204" pitchFamily="34" charset="0"/>
                            <a:cs typeface="Times New Roman" panose="02020603050405020304" pitchFamily="18" charset="0"/>
                          </a:rPr>
                          <m:t>+</m:t>
                        </m:r>
                      </m:sup>
                    </m:sSup>
                    <m:r>
                      <a:rPr lang="pl-PL"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pl-PL" sz="1200" i="1">
                            <a:effectLst/>
                            <a:latin typeface="Cambria Math" panose="02040503050406030204" pitchFamily="18" charset="0"/>
                            <a:ea typeface="Calibri" panose="020F0502020204030204" pitchFamily="34" charset="0"/>
                            <a:cs typeface="Times New Roman" panose="02020603050405020304" pitchFamily="18" charset="0"/>
                          </a:rPr>
                          <m:t>𝜈</m:t>
                        </m:r>
                      </m:e>
                      <m:sub>
                        <m:r>
                          <a:rPr lang="pl-PL" sz="1200" i="1">
                            <a:effectLst/>
                            <a:latin typeface="Cambria Math" panose="02040503050406030204" pitchFamily="18" charset="0"/>
                            <a:ea typeface="Calibri" panose="020F0502020204030204" pitchFamily="34" charset="0"/>
                            <a:cs typeface="Times New Roman" panose="02020603050405020304" pitchFamily="18" charset="0"/>
                          </a:rPr>
                          <m:t>𝜇</m:t>
                        </m:r>
                      </m:sub>
                    </m:sSub>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spcBef>
                    <a:spcPts val="600"/>
                  </a:spcBef>
                  <a:spcAft>
                    <a:spcPts val="600"/>
                  </a:spcAft>
                  <a:buFont typeface="+mj-lt"/>
                  <a:buAutoNum type="arabicPeriod"/>
                </a:pPr>
                <a:r>
                  <a:rPr lang="pl-PL" sz="1200" dirty="0">
                    <a:latin typeface="Times New Roman" panose="02020603050405020304" pitchFamily="18" charset="0"/>
                    <a:ea typeface="Calibri" panose="020F0502020204030204" pitchFamily="34" charset="0"/>
                    <a:cs typeface="Times New Roman" panose="02020603050405020304" pitchFamily="18" charset="0"/>
                  </a:rPr>
                  <a:t>Jaka jest energia elektronu z rozpadu mionu: </a:t>
                </a:r>
                <a14:m>
                  <m:oMath xmlns:m="http://schemas.openxmlformats.org/officeDocument/2006/math">
                    <m:sSup>
                      <m:sSupPr>
                        <m:ctrlPr>
                          <a:rPr lang="en-GB" sz="1200" i="1">
                            <a:latin typeface="Cambria Math" panose="02040503050406030204" pitchFamily="18" charset="0"/>
                            <a:ea typeface="Calibri" panose="020F0502020204030204" pitchFamily="34" charset="0"/>
                            <a:cs typeface="Times New Roman" panose="02020603050405020304" pitchFamily="18" charset="0"/>
                          </a:rPr>
                        </m:ctrlPr>
                      </m:sSupPr>
                      <m:e>
                        <m:r>
                          <a:rPr lang="pl-PL" sz="1200" b="0" i="1" smtClean="0">
                            <a:latin typeface="Cambria Math" panose="02040503050406030204" pitchFamily="18" charset="0"/>
                            <a:ea typeface="Calibri" panose="020F0502020204030204" pitchFamily="34" charset="0"/>
                            <a:cs typeface="Times New Roman" panose="02020603050405020304" pitchFamily="18" charset="0"/>
                          </a:rPr>
                          <m:t>𝜈</m:t>
                        </m:r>
                      </m:e>
                      <m:sup>
                        <m:r>
                          <a:rPr lang="pl-PL" sz="1200" b="0" i="1" smtClean="0">
                            <a:latin typeface="Cambria Math" panose="02040503050406030204" pitchFamily="18" charset="0"/>
                            <a:ea typeface="Calibri" panose="020F0502020204030204" pitchFamily="34" charset="0"/>
                            <a:cs typeface="Times New Roman" panose="02020603050405020304" pitchFamily="18" charset="0"/>
                          </a:rPr>
                          <m:t>−</m:t>
                        </m:r>
                      </m:sup>
                    </m:sSup>
                    <m:r>
                      <a:rPr lang="pl-PL" sz="1200" i="1">
                        <a:latin typeface="Cambria Math" panose="02040503050406030204" pitchFamily="18" charset="0"/>
                        <a:ea typeface="Calibri" panose="020F0502020204030204" pitchFamily="34" charset="0"/>
                        <a:cs typeface="Times New Roman" panose="02020603050405020304" pitchFamily="18" charset="0"/>
                      </a:rPr>
                      <m:t>→</m:t>
                    </m:r>
                    <m:sSup>
                      <m:sSupPr>
                        <m:ctrlPr>
                          <a:rPr lang="en-GB" sz="1200" i="1">
                            <a:latin typeface="Cambria Math" panose="02040503050406030204" pitchFamily="18" charset="0"/>
                            <a:ea typeface="Calibri" panose="020F0502020204030204" pitchFamily="34" charset="0"/>
                            <a:cs typeface="Times New Roman" panose="02020603050405020304" pitchFamily="18" charset="0"/>
                          </a:rPr>
                        </m:ctrlPr>
                      </m:sSupPr>
                      <m:e>
                        <m:r>
                          <a:rPr lang="pl-PL" sz="1200" b="0" i="1" smtClean="0">
                            <a:latin typeface="Cambria Math" panose="02040503050406030204" pitchFamily="18" charset="0"/>
                            <a:ea typeface="Calibri" panose="020F0502020204030204" pitchFamily="34" charset="0"/>
                            <a:cs typeface="Times New Roman" panose="02020603050405020304" pitchFamily="18" charset="0"/>
                          </a:rPr>
                          <m:t>𝑒</m:t>
                        </m:r>
                      </m:e>
                      <m:sup>
                        <m:r>
                          <a:rPr lang="pl-PL" sz="1200" i="1">
                            <a:latin typeface="Cambria Math" panose="02040503050406030204" pitchFamily="18" charset="0"/>
                            <a:ea typeface="Calibri" panose="020F0502020204030204" pitchFamily="34" charset="0"/>
                            <a:cs typeface="Times New Roman" panose="02020603050405020304" pitchFamily="18" charset="0"/>
                          </a:rPr>
                          <m:t>+</m:t>
                        </m:r>
                      </m:sup>
                    </m:sSup>
                    <m:r>
                      <a:rPr lang="pl-PL" sz="1200" b="0"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pl-PL" sz="1200" b="0" i="1" smtClean="0">
                            <a:latin typeface="Cambria Math" panose="02040503050406030204" pitchFamily="18" charset="0"/>
                            <a:cs typeface="Times New Roman" panose="02020603050405020304" pitchFamily="18" charset="0"/>
                          </a:rPr>
                        </m:ctrlPr>
                      </m:sSubPr>
                      <m:e>
                        <m:acc>
                          <m:accPr>
                            <m:chr m:val="̅"/>
                            <m:ctrlPr>
                              <a:rPr lang="pl-PL" sz="1200" b="0" i="1" smtClean="0">
                                <a:latin typeface="Cambria Math" panose="02040503050406030204" pitchFamily="18" charset="0"/>
                                <a:cs typeface="Times New Roman" panose="02020603050405020304" pitchFamily="18" charset="0"/>
                              </a:rPr>
                            </m:ctrlPr>
                          </m:accPr>
                          <m:e>
                            <m:r>
                              <a:rPr lang="pl-PL" sz="1200" b="0" i="1" smtClean="0">
                                <a:latin typeface="Cambria Math" panose="02040503050406030204" pitchFamily="18" charset="0"/>
                                <a:cs typeface="Times New Roman" panose="02020603050405020304" pitchFamily="18" charset="0"/>
                              </a:rPr>
                              <m:t>𝜈</m:t>
                            </m:r>
                          </m:e>
                        </m:acc>
                      </m:e>
                      <m:sub>
                        <m:r>
                          <a:rPr lang="pl-PL" sz="1200" b="0" i="1" smtClean="0">
                            <a:latin typeface="Cambria Math" panose="02040503050406030204" pitchFamily="18" charset="0"/>
                            <a:cs typeface="Times New Roman" panose="02020603050405020304" pitchFamily="18" charset="0"/>
                          </a:rPr>
                          <m:t>𝑒</m:t>
                        </m:r>
                      </m:sub>
                    </m:sSub>
                    <m:r>
                      <a:rPr lang="pl-PL" sz="12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1200" i="1">
                            <a:latin typeface="Cambria Math" panose="02040503050406030204" pitchFamily="18" charset="0"/>
                            <a:ea typeface="Calibri" panose="020F0502020204030204" pitchFamily="34" charset="0"/>
                            <a:cs typeface="Times New Roman" panose="02020603050405020304" pitchFamily="18" charset="0"/>
                          </a:rPr>
                        </m:ctrlPr>
                      </m:sSubPr>
                      <m:e>
                        <m:r>
                          <a:rPr lang="pl-PL" sz="1200" i="1">
                            <a:latin typeface="Cambria Math" panose="02040503050406030204" pitchFamily="18" charset="0"/>
                            <a:ea typeface="Calibri" panose="020F0502020204030204" pitchFamily="34" charset="0"/>
                            <a:cs typeface="Times New Roman" panose="02020603050405020304" pitchFamily="18" charset="0"/>
                          </a:rPr>
                          <m:t>𝜈</m:t>
                        </m:r>
                      </m:e>
                      <m:sub>
                        <m:r>
                          <a:rPr lang="pl-PL" sz="1200" i="1">
                            <a:latin typeface="Cambria Math" panose="02040503050406030204" pitchFamily="18" charset="0"/>
                            <a:ea typeface="Calibri" panose="020F0502020204030204" pitchFamily="34" charset="0"/>
                            <a:cs typeface="Times New Roman" panose="02020603050405020304" pitchFamily="18" charset="0"/>
                          </a:rPr>
                          <m:t>𝜇</m:t>
                        </m:r>
                      </m:sub>
                    </m:sSub>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spcBef>
                    <a:spcPts val="600"/>
                  </a:spcBef>
                  <a:spcAft>
                    <a:spcPts val="600"/>
                  </a:spcAft>
                  <a:buFont typeface="+mj-lt"/>
                  <a:buAutoNum type="arabicPeriod"/>
                </a:pPr>
                <a:r>
                  <a:rPr lang="pl-PL" sz="1200" dirty="0">
                    <a:latin typeface="Times New Roman" panose="02020603050405020304" pitchFamily="18" charset="0"/>
                    <a:ea typeface="Calibri" panose="020F0502020204030204" pitchFamily="34" charset="0"/>
                    <a:cs typeface="Times New Roman" panose="02020603050405020304" pitchFamily="18" charset="0"/>
                  </a:rPr>
                  <a:t>Rozpatrz ogólny przypadek rozpadu cząstki </a:t>
                </a:r>
                <a14:m>
                  <m:oMath xmlns:m="http://schemas.openxmlformats.org/officeDocument/2006/math">
                    <m:r>
                      <a:rPr lang="pl-PL" sz="1200" i="1" dirty="0" smtClean="0">
                        <a:latin typeface="Cambria Math" panose="02040503050406030204" pitchFamily="18" charset="0"/>
                        <a:ea typeface="Calibri" panose="020F0502020204030204" pitchFamily="34" charset="0"/>
                        <a:cs typeface="Times New Roman" panose="02020603050405020304" pitchFamily="18" charset="0"/>
                      </a:rPr>
                      <m:t>𝑋</m:t>
                    </m:r>
                  </m:oMath>
                </a14:m>
                <a:r>
                  <a:rPr lang="pl-PL" sz="1200" dirty="0">
                    <a:latin typeface="Times New Roman" panose="02020603050405020304" pitchFamily="18" charset="0"/>
                    <a:ea typeface="Calibri" panose="020F0502020204030204" pitchFamily="34" charset="0"/>
                    <a:cs typeface="Times New Roman" panose="02020603050405020304" pitchFamily="18" charset="0"/>
                  </a:rPr>
                  <a:t> na </a:t>
                </a:r>
                <a14:m>
                  <m:oMath xmlns:m="http://schemas.openxmlformats.org/officeDocument/2006/math">
                    <m:r>
                      <a:rPr lang="pl-PL" sz="1200" i="1" dirty="0" smtClean="0">
                        <a:latin typeface="Cambria Math" panose="02040503050406030204" pitchFamily="18" charset="0"/>
                        <a:ea typeface="Calibri" panose="020F0502020204030204" pitchFamily="34" charset="0"/>
                        <a:cs typeface="Times New Roman" panose="02020603050405020304" pitchFamily="18" charset="0"/>
                      </a:rPr>
                      <m:t>𝑎</m:t>
                    </m:r>
                  </m:oMath>
                </a14:m>
                <a:r>
                  <a:rPr lang="pl-PL" sz="1200" dirty="0">
                    <a:latin typeface="Times New Roman" panose="02020603050405020304" pitchFamily="18" charset="0"/>
                    <a:ea typeface="Calibri" panose="020F0502020204030204" pitchFamily="34" charset="0"/>
                    <a:cs typeface="Times New Roman" panose="02020603050405020304" pitchFamily="18" charset="0"/>
                  </a:rPr>
                  <a:t> i </a:t>
                </a:r>
                <a14:m>
                  <m:oMath xmlns:m="http://schemas.openxmlformats.org/officeDocument/2006/math">
                    <m:r>
                      <a:rPr lang="pl-PL" sz="1200" i="1" dirty="0" smtClean="0">
                        <a:latin typeface="Cambria Math" panose="02040503050406030204" pitchFamily="18" charset="0"/>
                        <a:ea typeface="Calibri" panose="020F0502020204030204" pitchFamily="34" charset="0"/>
                        <a:cs typeface="Times New Roman" panose="02020603050405020304" pitchFamily="18" charset="0"/>
                      </a:rPr>
                      <m:t>𝑏</m:t>
                    </m:r>
                  </m:oMath>
                </a14:m>
                <a:r>
                  <a:rPr lang="pl-PL" sz="1200" dirty="0">
                    <a:latin typeface="Times New Roman" panose="02020603050405020304" pitchFamily="18" charset="0"/>
                    <a:ea typeface="Calibri" panose="020F0502020204030204" pitchFamily="34" charset="0"/>
                    <a:cs typeface="Times New Roman" panose="02020603050405020304" pitchFamily="18" charset="0"/>
                  </a:rPr>
                  <a:t>.</a:t>
                </a:r>
              </a:p>
              <a:p>
                <a:pPr marL="685800" lvl="1" indent="-228600" algn="just">
                  <a:buFont typeface="+mj-lt"/>
                  <a:buAutoNum type="alphaLcParenR"/>
                </a:pPr>
                <a:r>
                  <a:rPr lang="pl-PL" sz="1200" dirty="0">
                    <a:latin typeface="Times New Roman" panose="02020603050405020304" pitchFamily="18" charset="0"/>
                    <a:ea typeface="Calibri" panose="020F0502020204030204" pitchFamily="34" charset="0"/>
                    <a:cs typeface="Times New Roman" panose="02020603050405020304" pitchFamily="18" charset="0"/>
                  </a:rPr>
                  <a:t>Pokaż, że w układzie spoczynkowym X, energia cząstki a jest wyrażana poprzez zależność: </a:t>
                </a:r>
                <a14:m>
                  <m:oMath xmlns:m="http://schemas.openxmlformats.org/officeDocument/2006/math">
                    <m:sSub>
                      <m:sSubPr>
                        <m:ctrlPr>
                          <a:rPr lang="pl-PL" sz="12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pl-PL" sz="1200" b="0" i="1" smtClean="0">
                            <a:latin typeface="Cambria Math" panose="02040503050406030204" pitchFamily="18" charset="0"/>
                            <a:ea typeface="Calibri" panose="020F0502020204030204" pitchFamily="34" charset="0"/>
                            <a:cs typeface="Times New Roman" panose="02020603050405020304" pitchFamily="18" charset="0"/>
                          </a:rPr>
                          <m:t>𝐸</m:t>
                        </m:r>
                      </m:e>
                      <m:sub>
                        <m:r>
                          <a:rPr lang="pl-PL" sz="1200" b="0" i="1" smtClean="0">
                            <a:latin typeface="Cambria Math" panose="02040503050406030204" pitchFamily="18" charset="0"/>
                            <a:ea typeface="Calibri" panose="020F0502020204030204" pitchFamily="34" charset="0"/>
                            <a:cs typeface="Times New Roman" panose="02020603050405020304" pitchFamily="18" charset="0"/>
                          </a:rPr>
                          <m:t>𝑎</m:t>
                        </m:r>
                      </m:sub>
                    </m:sSub>
                    <m:r>
                      <a:rPr lang="pl-PL" sz="1200" b="0" i="1" smtClean="0">
                        <a:latin typeface="Cambria Math" panose="02040503050406030204" pitchFamily="18" charset="0"/>
                        <a:ea typeface="Calibri" panose="020F0502020204030204" pitchFamily="34" charset="0"/>
                        <a:cs typeface="Times New Roman" panose="02020603050405020304" pitchFamily="18" charset="0"/>
                      </a:rPr>
                      <m:t>=</m:t>
                    </m:r>
                    <m:f>
                      <m:fPr>
                        <m:ctrlPr>
                          <a:rPr lang="pl-PL" sz="1200" b="0" i="1" smtClean="0">
                            <a:latin typeface="Cambria Math" panose="02040503050406030204" pitchFamily="18" charset="0"/>
                            <a:cs typeface="Times New Roman" panose="02020603050405020304" pitchFamily="18" charset="0"/>
                          </a:rPr>
                        </m:ctrlPr>
                      </m:fPr>
                      <m:num>
                        <m:sSubSup>
                          <m:sSubSupPr>
                            <m:ctrlPr>
                              <a:rPr lang="pl-PL" sz="1200" b="0" i="1" smtClean="0">
                                <a:latin typeface="Cambria Math" panose="02040503050406030204" pitchFamily="18" charset="0"/>
                                <a:cs typeface="Times New Roman" panose="02020603050405020304" pitchFamily="18" charset="0"/>
                              </a:rPr>
                            </m:ctrlPr>
                          </m:sSubSupPr>
                          <m:e>
                            <m:r>
                              <a:rPr lang="pl-PL" sz="1200" b="0" i="1" smtClean="0">
                                <a:latin typeface="Cambria Math" panose="02040503050406030204" pitchFamily="18" charset="0"/>
                                <a:cs typeface="Times New Roman" panose="02020603050405020304" pitchFamily="18" charset="0"/>
                              </a:rPr>
                              <m:t>𝑚</m:t>
                            </m:r>
                          </m:e>
                          <m:sub>
                            <m:r>
                              <a:rPr lang="pl-PL" sz="1200" b="0" i="1" smtClean="0">
                                <a:latin typeface="Cambria Math" panose="02040503050406030204" pitchFamily="18" charset="0"/>
                                <a:cs typeface="Times New Roman" panose="02020603050405020304" pitchFamily="18" charset="0"/>
                              </a:rPr>
                              <m:t>𝑥</m:t>
                            </m:r>
                          </m:sub>
                          <m:sup>
                            <m:r>
                              <a:rPr lang="pl-PL" sz="1200" b="0" i="1" smtClean="0">
                                <a:latin typeface="Cambria Math" panose="02040503050406030204" pitchFamily="18" charset="0"/>
                                <a:cs typeface="Times New Roman" panose="02020603050405020304" pitchFamily="18" charset="0"/>
                              </a:rPr>
                              <m:t>2</m:t>
                            </m:r>
                          </m:sup>
                        </m:sSubSup>
                        <m:r>
                          <a:rPr lang="pl-PL" sz="1200" b="0" i="1" smtClean="0">
                            <a:latin typeface="Cambria Math" panose="02040503050406030204" pitchFamily="18" charset="0"/>
                            <a:cs typeface="Times New Roman" panose="02020603050405020304" pitchFamily="18" charset="0"/>
                          </a:rPr>
                          <m:t>+</m:t>
                        </m:r>
                        <m:sSubSup>
                          <m:sSubSupPr>
                            <m:ctrlPr>
                              <a:rPr lang="pl-PL" sz="1200" b="0" i="1" smtClean="0">
                                <a:latin typeface="Cambria Math" panose="02040503050406030204" pitchFamily="18" charset="0"/>
                                <a:cs typeface="Times New Roman" panose="02020603050405020304" pitchFamily="18" charset="0"/>
                              </a:rPr>
                            </m:ctrlPr>
                          </m:sSubSupPr>
                          <m:e>
                            <m:r>
                              <a:rPr lang="pl-PL" sz="1200" b="0" i="1" smtClean="0">
                                <a:latin typeface="Cambria Math" panose="02040503050406030204" pitchFamily="18" charset="0"/>
                                <a:cs typeface="Times New Roman" panose="02020603050405020304" pitchFamily="18" charset="0"/>
                              </a:rPr>
                              <m:t>𝑚</m:t>
                            </m:r>
                          </m:e>
                          <m:sub>
                            <m:r>
                              <a:rPr lang="pl-PL" sz="1200" b="0" i="1" smtClean="0">
                                <a:latin typeface="Cambria Math" panose="02040503050406030204" pitchFamily="18" charset="0"/>
                                <a:cs typeface="Times New Roman" panose="02020603050405020304" pitchFamily="18" charset="0"/>
                              </a:rPr>
                              <m:t>𝑎</m:t>
                            </m:r>
                          </m:sub>
                          <m:sup>
                            <m:r>
                              <a:rPr lang="pl-PL" sz="1200" b="0" i="1" smtClean="0">
                                <a:latin typeface="Cambria Math" panose="02040503050406030204" pitchFamily="18" charset="0"/>
                                <a:cs typeface="Times New Roman" panose="02020603050405020304" pitchFamily="18" charset="0"/>
                              </a:rPr>
                              <m:t>2</m:t>
                            </m:r>
                          </m:sup>
                        </m:sSubSup>
                        <m:r>
                          <a:rPr lang="pl-PL" sz="1200" b="0" i="1" smtClean="0">
                            <a:latin typeface="Cambria Math" panose="02040503050406030204" pitchFamily="18" charset="0"/>
                            <a:cs typeface="Times New Roman" panose="02020603050405020304" pitchFamily="18" charset="0"/>
                          </a:rPr>
                          <m:t>−</m:t>
                        </m:r>
                        <m:sSubSup>
                          <m:sSubSupPr>
                            <m:ctrlPr>
                              <a:rPr lang="pl-PL" sz="1200" b="0" i="1" smtClean="0">
                                <a:latin typeface="Cambria Math" panose="02040503050406030204" pitchFamily="18" charset="0"/>
                                <a:cs typeface="Times New Roman" panose="02020603050405020304" pitchFamily="18" charset="0"/>
                              </a:rPr>
                            </m:ctrlPr>
                          </m:sSubSupPr>
                          <m:e>
                            <m:r>
                              <a:rPr lang="pl-PL" sz="1200" b="0" i="1" smtClean="0">
                                <a:latin typeface="Cambria Math" panose="02040503050406030204" pitchFamily="18" charset="0"/>
                                <a:cs typeface="Times New Roman" panose="02020603050405020304" pitchFamily="18" charset="0"/>
                              </a:rPr>
                              <m:t>𝑚</m:t>
                            </m:r>
                          </m:e>
                          <m:sub>
                            <m:r>
                              <a:rPr lang="pl-PL" sz="1200" b="0" i="1" smtClean="0">
                                <a:latin typeface="Cambria Math" panose="02040503050406030204" pitchFamily="18" charset="0"/>
                                <a:cs typeface="Times New Roman" panose="02020603050405020304" pitchFamily="18" charset="0"/>
                              </a:rPr>
                              <m:t>𝑏</m:t>
                            </m:r>
                          </m:sub>
                          <m:sup>
                            <m:r>
                              <a:rPr lang="pl-PL" sz="1200" b="0" i="1" smtClean="0">
                                <a:latin typeface="Cambria Math" panose="02040503050406030204" pitchFamily="18" charset="0"/>
                                <a:cs typeface="Times New Roman" panose="02020603050405020304" pitchFamily="18" charset="0"/>
                              </a:rPr>
                              <m:t>2</m:t>
                            </m:r>
                          </m:sup>
                        </m:sSubSup>
                      </m:num>
                      <m:den>
                        <m:r>
                          <a:rPr lang="pl-PL" sz="1200" b="0" i="1" smtClean="0">
                            <a:latin typeface="Cambria Math" panose="02040503050406030204" pitchFamily="18" charset="0"/>
                            <a:cs typeface="Times New Roman" panose="02020603050405020304" pitchFamily="18" charset="0"/>
                          </a:rPr>
                          <m:t>2</m:t>
                        </m:r>
                        <m:sSub>
                          <m:sSubPr>
                            <m:ctrlPr>
                              <a:rPr lang="pl-PL" sz="1200" b="0" i="1" smtClean="0">
                                <a:latin typeface="Cambria Math" panose="02040503050406030204" pitchFamily="18" charset="0"/>
                                <a:cs typeface="Times New Roman" panose="02020603050405020304" pitchFamily="18" charset="0"/>
                              </a:rPr>
                            </m:ctrlPr>
                          </m:sSubPr>
                          <m:e>
                            <m:r>
                              <a:rPr lang="pl-PL" sz="1200" b="0" i="1" smtClean="0">
                                <a:latin typeface="Cambria Math" panose="02040503050406030204" pitchFamily="18" charset="0"/>
                                <a:cs typeface="Times New Roman" panose="02020603050405020304" pitchFamily="18" charset="0"/>
                              </a:rPr>
                              <m:t>𝑚</m:t>
                            </m:r>
                          </m:e>
                          <m:sub>
                            <m:r>
                              <a:rPr lang="pl-PL" sz="1200" b="0" i="1" smtClean="0">
                                <a:latin typeface="Cambria Math" panose="02040503050406030204" pitchFamily="18" charset="0"/>
                                <a:cs typeface="Times New Roman" panose="02020603050405020304" pitchFamily="18" charset="0"/>
                              </a:rPr>
                              <m:t>𝑥</m:t>
                            </m:r>
                          </m:sub>
                        </m:sSub>
                      </m:den>
                    </m:f>
                  </m:oMath>
                </a14:m>
                <a:r>
                  <a:rPr lang="pl-PL" sz="1200" dirty="0">
                    <a:latin typeface="Times New Roman" panose="02020603050405020304" pitchFamily="18" charset="0"/>
                    <a:ea typeface="Calibri" panose="020F0502020204030204" pitchFamily="34" charset="0"/>
                    <a:cs typeface="Times New Roman" panose="02020603050405020304" pitchFamily="18" charset="0"/>
                  </a:rPr>
                  <a:t>, </a:t>
                </a:r>
              </a:p>
              <a:p>
                <a:pPr marL="685800" lvl="1" indent="-228600" algn="just">
                  <a:buFont typeface="+mj-lt"/>
                  <a:buAutoNum type="alphaLcParenR"/>
                </a:pPr>
                <a:r>
                  <a:rPr lang="pl-PL" sz="1200" dirty="0">
                    <a:latin typeface="Times New Roman" panose="02020603050405020304" pitchFamily="18" charset="0"/>
                    <a:ea typeface="Calibri" panose="020F0502020204030204" pitchFamily="34" charset="0"/>
                    <a:cs typeface="Times New Roman" panose="02020603050405020304" pitchFamily="18" charset="0"/>
                  </a:rPr>
                  <a:t>ile wynosi pęd cząstki </a:t>
                </a:r>
                <a14:m>
                  <m:oMath xmlns:m="http://schemas.openxmlformats.org/officeDocument/2006/math">
                    <m:r>
                      <a:rPr lang="pl-PL" sz="1200" i="1" dirty="0" smtClean="0">
                        <a:latin typeface="Cambria Math" panose="02040503050406030204" pitchFamily="18" charset="0"/>
                        <a:ea typeface="Calibri" panose="020F0502020204030204" pitchFamily="34" charset="0"/>
                        <a:cs typeface="Times New Roman" panose="02020603050405020304" pitchFamily="18" charset="0"/>
                      </a:rPr>
                      <m:t>𝑎</m:t>
                    </m:r>
                  </m:oMath>
                </a14:m>
                <a:r>
                  <a:rPr lang="pl-PL" sz="1200" dirty="0">
                    <a:latin typeface="Times New Roman" panose="02020603050405020304" pitchFamily="18" charset="0"/>
                    <a:ea typeface="Calibri" panose="020F0502020204030204" pitchFamily="34" charset="0"/>
                    <a:cs typeface="Times New Roman" panose="02020603050405020304" pitchFamily="18" charset="0"/>
                  </a:rPr>
                  <a:t>?</a:t>
                </a:r>
              </a:p>
              <a:p>
                <a:pPr marL="685800" lvl="1" indent="-228600" algn="just">
                  <a:buFont typeface="+mj-lt"/>
                  <a:buAutoNum type="alphaLcParenR"/>
                </a:pPr>
                <a:r>
                  <a:rPr lang="pl-PL" sz="1200" dirty="0">
                    <a:latin typeface="Times New Roman" panose="02020603050405020304" pitchFamily="18" charset="0"/>
                    <a:ea typeface="Calibri" panose="020F0502020204030204" pitchFamily="34" charset="0"/>
                    <a:cs typeface="Times New Roman" panose="02020603050405020304" pitchFamily="18" charset="0"/>
                  </a:rPr>
                  <a:t>a ile wynoszą pędy </a:t>
                </a:r>
                <a14:m>
                  <m:oMath xmlns:m="http://schemas.openxmlformats.org/officeDocument/2006/math">
                    <m:r>
                      <a:rPr lang="pl-PL" sz="1200" i="1" dirty="0">
                        <a:latin typeface="Cambria Math" panose="02040503050406030204" pitchFamily="18" charset="0"/>
                        <a:ea typeface="Calibri" panose="020F0502020204030204" pitchFamily="34" charset="0"/>
                        <a:cs typeface="Times New Roman" panose="02020603050405020304" pitchFamily="18" charset="0"/>
                      </a:rPr>
                      <m:t>𝑎</m:t>
                    </m:r>
                    <m:r>
                      <a:rPr lang="pl-PL" sz="1200" b="0" i="1" dirty="0" smtClean="0">
                        <a:latin typeface="Cambria Math" panose="02040503050406030204" pitchFamily="18" charset="0"/>
                        <a:ea typeface="Calibri" panose="020F0502020204030204" pitchFamily="34" charset="0"/>
                        <a:cs typeface="Times New Roman" panose="02020603050405020304" pitchFamily="18" charset="0"/>
                      </a:rPr>
                      <m:t> </m:t>
                    </m:r>
                    <m:r>
                      <a:rPr lang="pl-PL" sz="1200" b="0" i="1" dirty="0" smtClean="0">
                        <a:latin typeface="Cambria Math" panose="02040503050406030204" pitchFamily="18" charset="0"/>
                        <a:ea typeface="Calibri" panose="020F0502020204030204" pitchFamily="34" charset="0"/>
                        <a:cs typeface="Times New Roman" panose="02020603050405020304" pitchFamily="18" charset="0"/>
                      </a:rPr>
                      <m:t>𝑖</m:t>
                    </m:r>
                    <m:r>
                      <a:rPr lang="pl-PL" sz="1200" b="0" i="1" dirty="0" smtClean="0">
                        <a:latin typeface="Cambria Math" panose="02040503050406030204" pitchFamily="18" charset="0"/>
                        <a:ea typeface="Calibri" panose="020F0502020204030204" pitchFamily="34" charset="0"/>
                        <a:cs typeface="Times New Roman" panose="02020603050405020304" pitchFamily="18" charset="0"/>
                      </a:rPr>
                      <m:t> </m:t>
                    </m:r>
                    <m:r>
                      <a:rPr lang="pl-PL" sz="1200" b="0" i="1" dirty="0" smtClean="0">
                        <a:latin typeface="Cambria Math" panose="02040503050406030204" pitchFamily="18" charset="0"/>
                        <a:ea typeface="Calibri" panose="020F0502020204030204" pitchFamily="34" charset="0"/>
                        <a:cs typeface="Times New Roman" panose="02020603050405020304" pitchFamily="18" charset="0"/>
                      </a:rPr>
                      <m:t>𝑏</m:t>
                    </m:r>
                  </m:oMath>
                </a14:m>
                <a:r>
                  <a:rPr lang="pl-PL" sz="1200" dirty="0">
                    <a:latin typeface="Times New Roman" panose="02020603050405020304" pitchFamily="18" charset="0"/>
                    <a:ea typeface="Calibri" panose="020F0502020204030204" pitchFamily="34" charset="0"/>
                    <a:cs typeface="Times New Roman" panose="02020603050405020304" pitchFamily="18" charset="0"/>
                  </a:rPr>
                  <a:t>, gdy są to cząstki o tej samej masie?</a:t>
                </a:r>
              </a:p>
              <a:p>
                <a:pPr marL="342900" lvl="0" indent="-342900" algn="just">
                  <a:spcBef>
                    <a:spcPts val="600"/>
                  </a:spcBef>
                  <a:spcAft>
                    <a:spcPts val="600"/>
                  </a:spcAft>
                  <a:buFont typeface="+mj-lt"/>
                  <a:buAutoNum type="arabicPeriod"/>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Relatywistyczny (</a:t>
                </a:r>
                <a14:m>
                  <m:oMath xmlns:m="http://schemas.openxmlformats.org/officeDocument/2006/math">
                    <m:r>
                      <a:rPr lang="pl-PL" sz="1200" b="0" i="1" smtClean="0">
                        <a:effectLst/>
                        <a:latin typeface="Cambria Math" panose="02040503050406030204" pitchFamily="18" charset="0"/>
                        <a:ea typeface="Calibri" panose="020F0502020204030204" pitchFamily="34" charset="0"/>
                        <a:cs typeface="Times New Roman" panose="02020603050405020304" pitchFamily="18" charset="0"/>
                      </a:rPr>
                      <m:t>𝛾</m:t>
                    </m:r>
                    <m:r>
                      <a:rPr lang="pl-PL" sz="1200" b="0" i="1" smtClean="0">
                        <a:effectLst/>
                        <a:latin typeface="Cambria Math" panose="02040503050406030204" pitchFamily="18" charset="0"/>
                        <a:ea typeface="Cambria Math" panose="02040503050406030204" pitchFamily="18" charset="0"/>
                        <a:cs typeface="Times New Roman" panose="02020603050405020304" pitchFamily="18" charset="0"/>
                      </a:rPr>
                      <m:t>≫1, </m:t>
                    </m:r>
                    <m:r>
                      <a:rPr lang="pl-PL" sz="1200" b="0" i="1" smtClean="0">
                        <a:effectLst/>
                        <a:latin typeface="Cambria Math" panose="02040503050406030204" pitchFamily="18" charset="0"/>
                        <a:ea typeface="Cambria Math" panose="02040503050406030204" pitchFamily="18" charset="0"/>
                        <a:cs typeface="Times New Roman" panose="02020603050405020304" pitchFamily="18" charset="0"/>
                      </a:rPr>
                      <m:t>𝛽</m:t>
                    </m:r>
                    <m:r>
                      <a:rPr lang="pl-PL" sz="1200" b="0" i="1" smtClean="0">
                        <a:effectLst/>
                        <a:latin typeface="Cambria Math" panose="02040503050406030204" pitchFamily="18" charset="0"/>
                        <a:ea typeface="Cambria Math" panose="02040503050406030204" pitchFamily="18" charset="0"/>
                        <a:cs typeface="Times New Roman" panose="02020603050405020304" pitchFamily="18" charset="0"/>
                      </a:rPr>
                      <m:t>≈1</m:t>
                    </m:r>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neutralny pion rozpada się na dwa fotony: </a:t>
                </a:r>
                <a14:m>
                  <m:oMath xmlns:m="http://schemas.openxmlformats.org/officeDocument/2006/math">
                    <m:sSup>
                      <m:sSupPr>
                        <m:ctrlPr>
                          <a:rPr lang="en-GB" sz="1200" i="1">
                            <a:latin typeface="Cambria Math" panose="02040503050406030204" pitchFamily="18" charset="0"/>
                            <a:ea typeface="Calibri" panose="020F0502020204030204" pitchFamily="34" charset="0"/>
                            <a:cs typeface="Times New Roman" panose="02020603050405020304" pitchFamily="18" charset="0"/>
                          </a:rPr>
                        </m:ctrlPr>
                      </m:sSupPr>
                      <m:e>
                        <m:r>
                          <a:rPr lang="pl-PL" sz="1200" i="1">
                            <a:latin typeface="Cambria Math" panose="02040503050406030204" pitchFamily="18" charset="0"/>
                            <a:ea typeface="Calibri" panose="020F0502020204030204" pitchFamily="34" charset="0"/>
                            <a:cs typeface="Times New Roman" panose="02020603050405020304" pitchFamily="18" charset="0"/>
                          </a:rPr>
                          <m:t>𝜋</m:t>
                        </m:r>
                      </m:e>
                      <m:sup>
                        <m:r>
                          <a:rPr lang="pl-PL" sz="1200" b="0" i="1" smtClean="0">
                            <a:latin typeface="Cambria Math" panose="02040503050406030204" pitchFamily="18" charset="0"/>
                            <a:ea typeface="Calibri" panose="020F0502020204030204" pitchFamily="34" charset="0"/>
                            <a:cs typeface="Times New Roman" panose="02020603050405020304" pitchFamily="18" charset="0"/>
                          </a:rPr>
                          <m:t>0</m:t>
                        </m:r>
                      </m:sup>
                    </m:sSup>
                    <m:r>
                      <a:rPr lang="pl-PL" sz="1200" i="1">
                        <a:latin typeface="Cambria Math" panose="02040503050406030204" pitchFamily="18" charset="0"/>
                        <a:ea typeface="Calibri" panose="020F0502020204030204" pitchFamily="34" charset="0"/>
                        <a:cs typeface="Times New Roman" panose="02020603050405020304" pitchFamily="18" charset="0"/>
                      </a:rPr>
                      <m:t>→</m:t>
                    </m:r>
                    <m:r>
                      <a:rPr lang="pl-PL" sz="1200" b="0" i="1" smtClean="0">
                        <a:latin typeface="Cambria Math" panose="02040503050406030204" pitchFamily="18" charset="0"/>
                        <a:ea typeface="Calibri" panose="020F0502020204030204" pitchFamily="34" charset="0"/>
                        <a:cs typeface="Times New Roman" panose="02020603050405020304" pitchFamily="18" charset="0"/>
                      </a:rPr>
                      <m:t>𝛾</m:t>
                    </m:r>
                    <m:r>
                      <a:rPr lang="pl-PL" sz="1200" b="0" i="1" smtClean="0">
                        <a:latin typeface="Cambria Math" panose="02040503050406030204" pitchFamily="18" charset="0"/>
                        <a:ea typeface="Calibri" panose="020F0502020204030204" pitchFamily="34" charset="0"/>
                        <a:cs typeface="Times New Roman" panose="02020603050405020304" pitchFamily="18" charset="0"/>
                      </a:rPr>
                      <m:t>+</m:t>
                    </m:r>
                    <m:r>
                      <a:rPr lang="pl-PL" sz="1200" b="0" i="1" smtClean="0">
                        <a:latin typeface="Cambria Math" panose="02040503050406030204" pitchFamily="18" charset="0"/>
                        <a:ea typeface="Calibri" panose="020F0502020204030204" pitchFamily="34" charset="0"/>
                        <a:cs typeface="Times New Roman" panose="02020603050405020304" pitchFamily="18" charset="0"/>
                      </a:rPr>
                      <m:t>𝛾</m:t>
                    </m:r>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Porównaj kąt pomiędzy tymi fotonami w układzie środka masy i laboratoryjnym. Policz go dla pędów pionu: </a:t>
                </a:r>
                <a14:m>
                  <m:oMath xmlns:m="http://schemas.openxmlformats.org/officeDocument/2006/math">
                    <m:sSub>
                      <m:sSubPr>
                        <m:ctrlPr>
                          <a:rPr lang="pl-PL" sz="12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pl-PL" sz="1200" b="0" i="1" smtClean="0">
                            <a:effectLst/>
                            <a:latin typeface="Cambria Math" panose="02040503050406030204" pitchFamily="18" charset="0"/>
                            <a:ea typeface="Calibri" panose="020F0502020204030204" pitchFamily="34" charset="0"/>
                            <a:cs typeface="Times New Roman" panose="02020603050405020304" pitchFamily="18" charset="0"/>
                          </a:rPr>
                          <m:t>𝑝</m:t>
                        </m:r>
                      </m:e>
                      <m:sub>
                        <m:r>
                          <a:rPr lang="pl-PL" sz="1200" b="0" i="1" smtClean="0">
                            <a:effectLst/>
                            <a:latin typeface="Cambria Math" panose="02040503050406030204" pitchFamily="18" charset="0"/>
                            <a:ea typeface="Calibri" panose="020F0502020204030204" pitchFamily="34" charset="0"/>
                            <a:cs typeface="Times New Roman" panose="02020603050405020304" pitchFamily="18" charset="0"/>
                          </a:rPr>
                          <m:t>𝜋</m:t>
                        </m:r>
                      </m:sub>
                    </m:sSub>
                    <m:r>
                      <a:rPr lang="pl-PL" sz="1200" b="0" i="1" smtClean="0">
                        <a:effectLst/>
                        <a:latin typeface="Cambria Math" panose="02040503050406030204" pitchFamily="18" charset="0"/>
                        <a:ea typeface="Calibri" panose="020F0502020204030204" pitchFamily="34" charset="0"/>
                        <a:cs typeface="Times New Roman" panose="02020603050405020304" pitchFamily="18" charset="0"/>
                      </a:rPr>
                      <m:t>=1 </m:t>
                    </m:r>
                  </m:oMath>
                </a14:m>
                <a:r>
                  <a:rPr lang="pl-PL" sz="1200" dirty="0" err="1">
                    <a:effectLst/>
                    <a:latin typeface="Times New Roman" panose="02020603050405020304" pitchFamily="18" charset="0"/>
                    <a:ea typeface="Calibri" panose="020F0502020204030204" pitchFamily="34" charset="0"/>
                    <a:cs typeface="Times New Roman" panose="02020603050405020304" pitchFamily="18" charset="0"/>
                  </a:rPr>
                  <a:t>GeV</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i </a:t>
                </a:r>
                <a14:m>
                  <m:oMath xmlns:m="http://schemas.openxmlformats.org/officeDocument/2006/math">
                    <m:sSub>
                      <m:sSubPr>
                        <m:ctrlPr>
                          <a:rPr lang="pl-PL" sz="1200" i="1">
                            <a:latin typeface="Cambria Math" panose="02040503050406030204" pitchFamily="18" charset="0"/>
                            <a:ea typeface="Calibri" panose="020F0502020204030204" pitchFamily="34" charset="0"/>
                            <a:cs typeface="Times New Roman" panose="02020603050405020304" pitchFamily="18" charset="0"/>
                          </a:rPr>
                        </m:ctrlPr>
                      </m:sSubPr>
                      <m:e>
                        <m:r>
                          <a:rPr lang="pl-PL" sz="1200" i="1">
                            <a:latin typeface="Cambria Math" panose="02040503050406030204" pitchFamily="18" charset="0"/>
                            <a:ea typeface="Calibri" panose="020F0502020204030204" pitchFamily="34" charset="0"/>
                            <a:cs typeface="Times New Roman" panose="02020603050405020304" pitchFamily="18" charset="0"/>
                          </a:rPr>
                          <m:t>𝑝</m:t>
                        </m:r>
                      </m:e>
                      <m:sub>
                        <m:r>
                          <a:rPr lang="pl-PL" sz="1200" i="1">
                            <a:latin typeface="Cambria Math" panose="02040503050406030204" pitchFamily="18" charset="0"/>
                            <a:ea typeface="Calibri" panose="020F0502020204030204" pitchFamily="34" charset="0"/>
                            <a:cs typeface="Times New Roman" panose="02020603050405020304" pitchFamily="18" charset="0"/>
                          </a:rPr>
                          <m:t>𝜋</m:t>
                        </m:r>
                      </m:sub>
                    </m:sSub>
                    <m:r>
                      <a:rPr lang="pl-PL" sz="1200" i="1">
                        <a:latin typeface="Cambria Math" panose="02040503050406030204" pitchFamily="18" charset="0"/>
                        <a:ea typeface="Calibri" panose="020F0502020204030204" pitchFamily="34" charset="0"/>
                        <a:cs typeface="Times New Roman" panose="02020603050405020304" pitchFamily="18" charset="0"/>
                      </a:rPr>
                      <m:t>=1</m:t>
                    </m:r>
                    <m:r>
                      <a:rPr lang="pl-PL" sz="1200" b="0" i="1" smtClean="0">
                        <a:latin typeface="Cambria Math" panose="02040503050406030204" pitchFamily="18" charset="0"/>
                        <a:ea typeface="Calibri" panose="020F0502020204030204" pitchFamily="34" charset="0"/>
                        <a:cs typeface="Times New Roman" panose="02020603050405020304" pitchFamily="18" charset="0"/>
                      </a:rPr>
                      <m:t>0</m:t>
                    </m:r>
                    <m:r>
                      <a:rPr lang="pl-PL" sz="1200" i="1">
                        <a:latin typeface="Cambria Math" panose="02040503050406030204" pitchFamily="18" charset="0"/>
                        <a:ea typeface="Calibri" panose="020F0502020204030204" pitchFamily="34" charset="0"/>
                        <a:cs typeface="Times New Roman" panose="02020603050405020304" pitchFamily="18" charset="0"/>
                      </a:rPr>
                      <m:t> </m:t>
                    </m:r>
                  </m:oMath>
                </a14:m>
                <a:r>
                  <a:rPr lang="pl-PL" sz="1200" dirty="0">
                    <a:latin typeface="Times New Roman" panose="02020603050405020304" pitchFamily="18" charset="0"/>
                    <a:ea typeface="Calibri" panose="020F0502020204030204" pitchFamily="34" charset="0"/>
                    <a:cs typeface="Times New Roman" panose="02020603050405020304" pitchFamily="18" charset="0"/>
                  </a:rPr>
                  <a:t>GeV. </a:t>
                </a:r>
                <a:endParaRPr lang="pl-PL"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600"/>
                  </a:spcBef>
                  <a:spcAft>
                    <a:spcPts val="600"/>
                  </a:spcAft>
                  <a:buFont typeface="+mj-lt"/>
                  <a:buAutoNum type="arabicPeriod"/>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Oblicz średni czas życia mezonu </a:t>
                </a:r>
                <a14:m>
                  <m:oMath xmlns:m="http://schemas.openxmlformats.org/officeDocument/2006/math">
                    <m:sSubSup>
                      <m:sSubSup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pl-PL" sz="12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pl-PL" sz="1200" i="1">
                            <a:effectLst/>
                            <a:latin typeface="Cambria Math" panose="02040503050406030204" pitchFamily="18" charset="0"/>
                            <a:ea typeface="Calibri" panose="020F0502020204030204" pitchFamily="34" charset="0"/>
                            <a:cs typeface="Times New Roman" panose="02020603050405020304" pitchFamily="18" charset="0"/>
                          </a:rPr>
                          <m:t>𝑠</m:t>
                        </m:r>
                      </m:sub>
                      <m:sup>
                        <m:r>
                          <a:rPr lang="pl-PL" sz="1200" i="1">
                            <a:effectLst/>
                            <a:latin typeface="Cambria Math" panose="02040503050406030204" pitchFamily="18" charset="0"/>
                            <a:ea typeface="Calibri" panose="020F0502020204030204" pitchFamily="34" charset="0"/>
                            <a:cs typeface="Times New Roman" panose="02020603050405020304" pitchFamily="18" charset="0"/>
                          </a:rPr>
                          <m:t>0</m:t>
                        </m:r>
                      </m:sup>
                    </m:sSubSup>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jeżeli w detektorze obserwuje się, że odległość od miejsca produkcji do rozpadu na dwa naładowane piony wynosi 3.7 cm, a jego pęd wynosi 700 </a:t>
                </a:r>
                <a:r>
                  <a:rPr lang="pl-PL" sz="1200" dirty="0" err="1">
                    <a:effectLst/>
                    <a:latin typeface="Times New Roman" panose="02020603050405020304" pitchFamily="18" charset="0"/>
                    <a:ea typeface="Calibri" panose="020F0502020204030204" pitchFamily="34" charset="0"/>
                    <a:cs typeface="Times New Roman" panose="02020603050405020304" pitchFamily="18" charset="0"/>
                  </a:rPr>
                  <a:t>MeV</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marL="342900" lvl="0" indent="-342900" algn="just">
                  <a:spcBef>
                    <a:spcPts val="600"/>
                  </a:spcBef>
                  <a:spcAft>
                    <a:spcPts val="600"/>
                  </a:spcAft>
                  <a:buFont typeface="+mj-lt"/>
                  <a:buAutoNum type="arabicPeriod"/>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Relatywistyczna cząstka o masie </a:t>
                </a:r>
                <a14:m>
                  <m:oMath xmlns:m="http://schemas.openxmlformats.org/officeDocument/2006/math">
                    <m:r>
                      <a:rPr lang="pl-PL" sz="1200" i="1">
                        <a:effectLst/>
                        <a:latin typeface="Cambria Math" panose="02040503050406030204" pitchFamily="18" charset="0"/>
                        <a:ea typeface="Calibri" panose="020F0502020204030204" pitchFamily="34" charset="0"/>
                        <a:cs typeface="Times New Roman" panose="02020603050405020304" pitchFamily="18" charset="0"/>
                      </a:rPr>
                      <m:t>𝑚</m:t>
                    </m:r>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i pędzie </a:t>
                </a:r>
                <a14:m>
                  <m:oMath xmlns:m="http://schemas.openxmlformats.org/officeDocument/2006/math">
                    <m:acc>
                      <m:accPr>
                        <m:chr m:val="⃗"/>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accPr>
                      <m:e>
                        <m:r>
                          <a:rPr lang="pl-PL" sz="1200" i="1">
                            <a:effectLst/>
                            <a:latin typeface="Cambria Math" panose="02040503050406030204" pitchFamily="18" charset="0"/>
                            <a:ea typeface="Calibri" panose="020F0502020204030204" pitchFamily="34" charset="0"/>
                            <a:cs typeface="Times New Roman" panose="02020603050405020304" pitchFamily="18" charset="0"/>
                          </a:rPr>
                          <m:t>𝑝</m:t>
                        </m:r>
                      </m:e>
                    </m:acc>
                  </m:oMath>
                </a14:m>
                <a:r>
                  <a:rPr lang="pl-PL"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skierowanym wzdłuż osi </a:t>
                </a:r>
                <a14:m>
                  <m:oMath xmlns:m="http://schemas.openxmlformats.org/officeDocument/2006/math">
                    <m:r>
                      <a:rPr lang="pl-PL" sz="1200" i="1">
                        <a:effectLst/>
                        <a:latin typeface="Cambria Math" panose="02040503050406030204" pitchFamily="18" charset="0"/>
                        <a:ea typeface="Calibri" panose="020F0502020204030204" pitchFamily="34" charset="0"/>
                        <a:cs typeface="Times New Roman" panose="02020603050405020304" pitchFamily="18" charset="0"/>
                      </a:rPr>
                      <m:t>𝑧</m:t>
                    </m:r>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zderza się ze spoczywającą   cząstką o masie </a:t>
                </a:r>
                <a14:m>
                  <m:oMath xmlns:m="http://schemas.openxmlformats.org/officeDocument/2006/math">
                    <m:r>
                      <a:rPr lang="pl-PL" sz="1200" i="1">
                        <a:effectLst/>
                        <a:latin typeface="Cambria Math" panose="02040503050406030204" pitchFamily="18" charset="0"/>
                        <a:ea typeface="Calibri" panose="020F0502020204030204" pitchFamily="34" charset="0"/>
                        <a:cs typeface="Times New Roman" panose="02020603050405020304" pitchFamily="18" charset="0"/>
                      </a:rPr>
                      <m:t>𝑀</m:t>
                    </m:r>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Obliczyć energię i pędy obu cząstek w ich układzie środka masy. Jaką energię musi mieć proton zderzający się z tarczą wodorową, aby w układzie środka masy zderzeń proton-proton energia wynosiła 1 TeV.</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marL="342900" lvl="0" indent="-342900" algn="just">
                  <a:spcAft>
                    <a:spcPts val="600"/>
                  </a:spcAft>
                  <a:buFont typeface="+mj-lt"/>
                  <a:buAutoNum type="arabicPeriod"/>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Jakie powinny być energie wiązek elektronów, aby możliwa była produkcja:</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marL="742950" lvl="1" indent="-285750" algn="just">
                  <a:buFont typeface="+mj-lt"/>
                  <a:buAutoNum type="alphaLcParenR"/>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jednego bozonu neutralnego o masie </a:t>
                </a:r>
                <a14:m>
                  <m:oMath xmlns:m="http://schemas.openxmlformats.org/officeDocument/2006/math">
                    <m:sSub>
                      <m:sSub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pl-PL" sz="12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pl-PL" sz="1200" i="1">
                            <a:effectLst/>
                            <a:latin typeface="Cambria Math" panose="02040503050406030204" pitchFamily="18" charset="0"/>
                            <a:ea typeface="Calibri" panose="020F0502020204030204" pitchFamily="34" charset="0"/>
                            <a:cs typeface="Times New Roman" panose="02020603050405020304" pitchFamily="18" charset="0"/>
                          </a:rPr>
                          <m:t>𝑍</m:t>
                        </m:r>
                      </m:sub>
                    </m:sSub>
                  </m:oMath>
                </a14:m>
                <a:r>
                  <a:rPr lang="pl-PL"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90 </a:t>
                </a:r>
                <a:r>
                  <a:rPr lang="pl-PL" sz="1200" dirty="0" err="1">
                    <a:effectLst/>
                    <a:latin typeface="Times New Roman" panose="02020603050405020304" pitchFamily="18" charset="0"/>
                    <a:ea typeface="Calibri" panose="020F0502020204030204" pitchFamily="34" charset="0"/>
                    <a:cs typeface="Times New Roman" panose="02020603050405020304" pitchFamily="18" charset="0"/>
                  </a:rPr>
                  <a:t>GeV</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marL="742950" lvl="1" indent="-285750" algn="just">
                  <a:buFont typeface="+mj-lt"/>
                  <a:buAutoNum type="alphaLcParenR"/>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dwóch bozonów naładowanych o masie </a:t>
                </a:r>
                <a14:m>
                  <m:oMath xmlns:m="http://schemas.openxmlformats.org/officeDocument/2006/math">
                    <m:sSub>
                      <m:sSub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pl-PL" sz="12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pl-PL" sz="1200" i="1">
                            <a:effectLst/>
                            <a:latin typeface="Cambria Math" panose="02040503050406030204" pitchFamily="18" charset="0"/>
                            <a:ea typeface="Calibri" panose="020F0502020204030204" pitchFamily="34" charset="0"/>
                            <a:cs typeface="Times New Roman" panose="02020603050405020304" pitchFamily="18" charset="0"/>
                          </a:rPr>
                          <m:t>𝑊</m:t>
                        </m:r>
                      </m:sub>
                    </m:sSub>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=80 </a:t>
                </a:r>
                <a:r>
                  <a:rPr lang="pl-PL" sz="1200" dirty="0" err="1">
                    <a:effectLst/>
                    <a:latin typeface="Times New Roman" panose="02020603050405020304" pitchFamily="18" charset="0"/>
                    <a:ea typeface="Calibri" panose="020F0502020204030204" pitchFamily="34" charset="0"/>
                    <a:cs typeface="Times New Roman" panose="02020603050405020304" pitchFamily="18" charset="0"/>
                  </a:rPr>
                  <a:t>GeV</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każdy.</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marL="742950" lvl="1" indent="-285750" algn="just">
                  <a:buFont typeface="+mj-lt"/>
                  <a:buAutoNum type="alphaLcParenR"/>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bozonu </a:t>
                </a:r>
                <a:r>
                  <a:rPr lang="pl-PL" sz="1200" dirty="0" err="1">
                    <a:effectLst/>
                    <a:latin typeface="Times New Roman" panose="02020603050405020304" pitchFamily="18" charset="0"/>
                    <a:ea typeface="Calibri" panose="020F0502020204030204" pitchFamily="34" charset="0"/>
                    <a:cs typeface="Times New Roman" panose="02020603050405020304" pitchFamily="18" charset="0"/>
                  </a:rPr>
                  <a:t>Higgsa</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o masie 125 </a:t>
                </a:r>
                <a:r>
                  <a:rPr lang="pl-PL" sz="1200" dirty="0" err="1">
                    <a:effectLst/>
                    <a:latin typeface="Times New Roman" panose="02020603050405020304" pitchFamily="18" charset="0"/>
                    <a:ea typeface="Calibri" panose="020F0502020204030204" pitchFamily="34" charset="0"/>
                    <a:cs typeface="Times New Roman" panose="02020603050405020304" pitchFamily="18" charset="0"/>
                  </a:rPr>
                  <a:t>GeV</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indent="457200" algn="just"/>
                <a:r>
                  <a:rPr lang="pl-PL" sz="1200" dirty="0">
                    <a:effectLst/>
                    <a:latin typeface="Times New Roman" panose="02020603050405020304" pitchFamily="18" charset="0"/>
                    <a:ea typeface="Calibri" panose="020F0502020204030204" pitchFamily="34" charset="0"/>
                    <a:cs typeface="Times New Roman" panose="02020603050405020304" pitchFamily="18" charset="0"/>
                  </a:rPr>
                  <a:t>Jaki akcelerator umożliwi przeprowadzenie </a:t>
                </a:r>
                <a:r>
                  <a:rPr lang="pl-PL" sz="1200" dirty="0" err="1">
                    <a:effectLst/>
                    <a:latin typeface="Times New Roman" panose="02020603050405020304" pitchFamily="18" charset="0"/>
                    <a:ea typeface="Calibri" panose="020F0502020204030204" pitchFamily="34" charset="0"/>
                    <a:cs typeface="Times New Roman" panose="02020603050405020304" pitchFamily="18" charset="0"/>
                  </a:rPr>
                  <a:t>ww</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doświadczeń?</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marL="342900" lvl="0" indent="-342900" algn="just">
                  <a:spcBef>
                    <a:spcPts val="600"/>
                  </a:spcBef>
                  <a:spcAft>
                    <a:spcPts val="0"/>
                  </a:spcAft>
                  <a:buFont typeface="+mj-lt"/>
                  <a:buAutoNum type="arabicPeriod" startAt="6"/>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Świetlność LHC planowana była jako: </a:t>
                </a:r>
                <a14:m>
                  <m:oMath xmlns:m="http://schemas.openxmlformats.org/officeDocument/2006/math">
                    <m:r>
                      <a:rPr lang="pl-PL" sz="1200" i="1">
                        <a:effectLst/>
                        <a:latin typeface="Cambria Math" panose="02040503050406030204" pitchFamily="18" charset="0"/>
                        <a:ea typeface="Calibri" panose="020F0502020204030204" pitchFamily="34" charset="0"/>
                        <a:cs typeface="Times New Roman" panose="02020603050405020304" pitchFamily="18" charset="0"/>
                      </a:rPr>
                      <m:t>ℒ</m:t>
                    </m:r>
                    <m:r>
                      <a:rPr lang="pl-PL" sz="1200" i="1">
                        <a:effectLst/>
                        <a:latin typeface="Cambria Math" panose="02040503050406030204" pitchFamily="18" charset="0"/>
                        <a:ea typeface="Calibri" panose="020F0502020204030204" pitchFamily="34" charset="0"/>
                        <a:cs typeface="Times New Roman" panose="02020603050405020304" pitchFamily="18" charset="0"/>
                      </a:rPr>
                      <m:t>=2×</m:t>
                    </m:r>
                    <m:sSup>
                      <m:sSup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pl-PL" sz="1200" i="1">
                            <a:effectLst/>
                            <a:latin typeface="Cambria Math" panose="02040503050406030204" pitchFamily="18" charset="0"/>
                            <a:ea typeface="Calibri" panose="020F0502020204030204" pitchFamily="34" charset="0"/>
                            <a:cs typeface="Times New Roman" panose="02020603050405020304" pitchFamily="18" charset="0"/>
                          </a:rPr>
                          <m:t>10</m:t>
                        </m:r>
                      </m:e>
                      <m:sup>
                        <m:r>
                          <a:rPr lang="pl-PL" sz="1200" i="1">
                            <a:effectLst/>
                            <a:latin typeface="Cambria Math" panose="02040503050406030204" pitchFamily="18" charset="0"/>
                            <a:ea typeface="Calibri" panose="020F0502020204030204" pitchFamily="34" charset="0"/>
                            <a:cs typeface="Times New Roman" panose="02020603050405020304" pitchFamily="18" charset="0"/>
                          </a:rPr>
                          <m:t>34</m:t>
                        </m:r>
                      </m:sup>
                    </m:sSup>
                    <m:r>
                      <a:rPr lang="pl-PL" sz="12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pl-PL" sz="1200" i="1">
                            <a:effectLst/>
                            <a:latin typeface="Cambria Math" panose="02040503050406030204" pitchFamily="18" charset="0"/>
                            <a:ea typeface="Calibri" panose="020F0502020204030204" pitchFamily="34" charset="0"/>
                            <a:cs typeface="Times New Roman" panose="02020603050405020304" pitchFamily="18" charset="0"/>
                          </a:rPr>
                          <m:t>𝑐𝑚</m:t>
                        </m:r>
                      </m:e>
                      <m:sup>
                        <m:r>
                          <a:rPr lang="pl-PL" sz="1200" i="1">
                            <a:effectLst/>
                            <a:latin typeface="Cambria Math" panose="02040503050406030204" pitchFamily="18" charset="0"/>
                            <a:ea typeface="Calibri" panose="020F0502020204030204" pitchFamily="34" charset="0"/>
                            <a:cs typeface="Times New Roman" panose="02020603050405020304" pitchFamily="18" charset="0"/>
                          </a:rPr>
                          <m:t>−2</m:t>
                        </m:r>
                      </m:sup>
                    </m:sSup>
                    <m:sSup>
                      <m:sSup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pl-PL" sz="12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pl-PL" sz="1200" i="1">
                            <a:effectLst/>
                            <a:latin typeface="Cambria Math" panose="02040503050406030204" pitchFamily="18" charset="0"/>
                            <a:ea typeface="Calibri" panose="020F0502020204030204" pitchFamily="34" charset="0"/>
                            <a:cs typeface="Times New Roman" panose="02020603050405020304" pitchFamily="18" charset="0"/>
                          </a:rPr>
                          <m:t>−1</m:t>
                        </m:r>
                      </m:sup>
                    </m:sSup>
                  </m:oMath>
                </a14:m>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a przekrój czynny na produkcję bozonu </a:t>
                </a:r>
                <a:r>
                  <a:rPr lang="pl-PL" sz="1200" dirty="0" err="1">
                    <a:effectLst/>
                    <a:latin typeface="Times New Roman" panose="02020603050405020304" pitchFamily="18" charset="0"/>
                    <a:ea typeface="Calibri" panose="020F0502020204030204" pitchFamily="34" charset="0"/>
                    <a:cs typeface="Times New Roman" panose="02020603050405020304" pitchFamily="18" charset="0"/>
                  </a:rPr>
                  <a:t>Higgsa</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szacowany jest na 50 </a:t>
                </a:r>
                <a:r>
                  <a:rPr lang="pl-PL" sz="1200" dirty="0" err="1">
                    <a:effectLst/>
                    <a:latin typeface="Times New Roman" panose="02020603050405020304" pitchFamily="18" charset="0"/>
                    <a:ea typeface="Calibri" panose="020F0502020204030204" pitchFamily="34" charset="0"/>
                    <a:cs typeface="Times New Roman" panose="02020603050405020304" pitchFamily="18" charset="0"/>
                  </a:rPr>
                  <a:t>fb</a:t>
                </a: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Ile trzeba było czekać na pojawienie się pierwszej takiej cząstki?</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marL="342900" lvl="0" indent="-342900" algn="just">
                  <a:spcBef>
                    <a:spcPts val="600"/>
                  </a:spcBef>
                  <a:spcAft>
                    <a:spcPts val="0"/>
                  </a:spcAft>
                  <a:buFont typeface="+mj-lt"/>
                  <a:buAutoNum type="arabicPeriod" startAt="6"/>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Przy świetlności eksperymentu LHCb </a:t>
                </a:r>
                <a14:m>
                  <m:oMath xmlns:m="http://schemas.openxmlformats.org/officeDocument/2006/math">
                    <m:r>
                      <a:rPr lang="pl-PL" sz="1200" i="1">
                        <a:effectLst/>
                        <a:latin typeface="Cambria Math" panose="02040503050406030204" pitchFamily="18" charset="0"/>
                        <a:ea typeface="Calibri" panose="020F0502020204030204" pitchFamily="34" charset="0"/>
                        <a:cs typeface="Times New Roman" panose="02020603050405020304" pitchFamily="18" charset="0"/>
                      </a:rPr>
                      <m:t>ℒ</m:t>
                    </m:r>
                    <m:r>
                      <a:rPr lang="pl-PL" sz="1200" i="1">
                        <a:effectLst/>
                        <a:latin typeface="Cambria Math" panose="02040503050406030204" pitchFamily="18" charset="0"/>
                        <a:ea typeface="Calibri" panose="020F0502020204030204" pitchFamily="34" charset="0"/>
                        <a:cs typeface="Times New Roman" panose="02020603050405020304" pitchFamily="18" charset="0"/>
                      </a:rPr>
                      <m:t>=2×</m:t>
                    </m:r>
                    <m:sSup>
                      <m:sSup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pl-PL" sz="1200" i="1">
                            <a:effectLst/>
                            <a:latin typeface="Cambria Math" panose="02040503050406030204" pitchFamily="18" charset="0"/>
                            <a:ea typeface="Calibri" panose="020F0502020204030204" pitchFamily="34" charset="0"/>
                            <a:cs typeface="Times New Roman" panose="02020603050405020304" pitchFamily="18" charset="0"/>
                          </a:rPr>
                          <m:t>10</m:t>
                        </m:r>
                      </m:e>
                      <m:sup>
                        <m:r>
                          <a:rPr lang="pl-PL" sz="1200" i="1">
                            <a:effectLst/>
                            <a:latin typeface="Cambria Math" panose="02040503050406030204" pitchFamily="18" charset="0"/>
                            <a:ea typeface="Calibri" panose="020F0502020204030204" pitchFamily="34" charset="0"/>
                            <a:cs typeface="Times New Roman" panose="02020603050405020304" pitchFamily="18" charset="0"/>
                          </a:rPr>
                          <m:t>32</m:t>
                        </m:r>
                      </m:sup>
                    </m:sSup>
                    <m:r>
                      <a:rPr lang="pl-PL" sz="12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pl-PL" sz="1200" i="1">
                            <a:effectLst/>
                            <a:latin typeface="Cambria Math" panose="02040503050406030204" pitchFamily="18" charset="0"/>
                            <a:ea typeface="Calibri" panose="020F0502020204030204" pitchFamily="34" charset="0"/>
                            <a:cs typeface="Times New Roman" panose="02020603050405020304" pitchFamily="18" charset="0"/>
                          </a:rPr>
                          <m:t>𝑐𝑚</m:t>
                        </m:r>
                      </m:e>
                      <m:sup>
                        <m:r>
                          <a:rPr lang="pl-PL" sz="1200" i="1">
                            <a:effectLst/>
                            <a:latin typeface="Cambria Math" panose="02040503050406030204" pitchFamily="18" charset="0"/>
                            <a:ea typeface="Calibri" panose="020F0502020204030204" pitchFamily="34" charset="0"/>
                            <a:cs typeface="Times New Roman" panose="02020603050405020304" pitchFamily="18" charset="0"/>
                          </a:rPr>
                          <m:t>−2</m:t>
                        </m:r>
                      </m:sup>
                    </m:sSup>
                    <m:sSup>
                      <m:sSupPr>
                        <m:ctrlPr>
                          <a:rPr lang="en-GB"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pl-PL" sz="12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pl-PL" sz="1200" i="1">
                            <a:effectLst/>
                            <a:latin typeface="Cambria Math" panose="02040503050406030204" pitchFamily="18" charset="0"/>
                            <a:ea typeface="Calibri" panose="020F0502020204030204" pitchFamily="34" charset="0"/>
                            <a:cs typeface="Times New Roman" panose="02020603050405020304" pitchFamily="18" charset="0"/>
                          </a:rPr>
                          <m:t>−1</m:t>
                        </m:r>
                      </m:sup>
                    </m:sSup>
                  </m:oMath>
                </a14:m>
                <a:r>
                  <a:rPr lang="pl-PL" sz="1200" dirty="0">
                    <a:effectLst/>
                    <a:latin typeface="Times New Roman" panose="02020603050405020304" pitchFamily="18" charset="0"/>
                    <a:ea typeface="Times New Roman" panose="02020603050405020304" pitchFamily="18" charset="0"/>
                    <a:cs typeface="Times New Roman" panose="02020603050405020304" pitchFamily="18" charset="0"/>
                  </a:rPr>
                  <a:t> zaobserwowano 20 tysięcy przypadków pewnego procesu w ciągu roku zbierania danych (10</a:t>
                </a:r>
                <a:r>
                  <a:rPr lang="pl-PL"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7</a:t>
                </a:r>
                <a:r>
                  <a:rPr lang="pl-PL" sz="1200" dirty="0">
                    <a:effectLst/>
                    <a:latin typeface="Times New Roman" panose="02020603050405020304" pitchFamily="18" charset="0"/>
                    <a:ea typeface="Times New Roman" panose="02020603050405020304" pitchFamily="18" charset="0"/>
                    <a:cs typeface="Times New Roman" panose="02020603050405020304" pitchFamily="18" charset="0"/>
                  </a:rPr>
                  <a:t> s). Jaki jest przekrój czynny na ten proces? Ile wynosi tzw. scałkowana świetlność za rok zbierania danych (wyrażona w fb</a:t>
                </a:r>
                <a:r>
                  <a:rPr lang="pl-PL"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pl-PL"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a:p>
                <a:pPr indent="457200" algn="just">
                  <a:spcAft>
                    <a:spcPts val="0"/>
                  </a:spcAft>
                </a:pPr>
                <a:r>
                  <a:rPr lang="pl-PL"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p:txBody>
          </p:sp>
        </mc:Choice>
        <mc:Fallback>
          <p:sp>
            <p:nvSpPr>
              <p:cNvPr id="4" name="Prostokąt 3">
                <a:extLst>
                  <a:ext uri="{FF2B5EF4-FFF2-40B4-BE49-F238E27FC236}">
                    <a16:creationId xmlns:a16="http://schemas.microsoft.com/office/drawing/2014/main" id="{FE44E57A-AF39-4689-B926-682619C057D3}"/>
                  </a:ext>
                </a:extLst>
              </p:cNvPr>
              <p:cNvSpPr>
                <a:spLocks noRot="1" noChangeAspect="1" noMove="1" noResize="1" noEditPoints="1" noAdjustHandles="1" noChangeArrowheads="1" noChangeShapeType="1" noTextEdit="1"/>
              </p:cNvSpPr>
              <p:nvPr/>
            </p:nvSpPr>
            <p:spPr>
              <a:xfrm>
                <a:off x="753155" y="175833"/>
                <a:ext cx="7705515" cy="6506333"/>
              </a:xfrm>
              <a:prstGeom prst="rect">
                <a:avLst/>
              </a:prstGeom>
              <a:blipFill>
                <a:blip r:embed="rId2"/>
                <a:stretch>
                  <a:fillRect l="-475" t="-281"/>
                </a:stretch>
              </a:blipFill>
            </p:spPr>
            <p:txBody>
              <a:bodyPr/>
              <a:lstStyle/>
              <a:p>
                <a:r>
                  <a:rPr lang="en-GB">
                    <a:noFill/>
                  </a:rPr>
                  <a:t> </a:t>
                </a:r>
              </a:p>
            </p:txBody>
          </p:sp>
        </mc:Fallback>
      </mc:AlternateContent>
    </p:spTree>
    <p:extLst>
      <p:ext uri="{BB962C8B-B14F-4D97-AF65-F5344CB8AC3E}">
        <p14:creationId xmlns:p14="http://schemas.microsoft.com/office/powerpoint/2010/main" val="311487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6">
                <a:lumMod val="20000"/>
                <a:lumOff val="8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pole tekstowe 32">
                <a:extLst>
                  <a:ext uri="{FF2B5EF4-FFF2-40B4-BE49-F238E27FC236}">
                    <a16:creationId xmlns:a16="http://schemas.microsoft.com/office/drawing/2014/main" id="{E01B8F84-DF14-4E38-B954-FFED561A5FC9}"/>
                  </a:ext>
                </a:extLst>
              </p:cNvPr>
              <p:cNvSpPr txBox="1"/>
              <p:nvPr/>
            </p:nvSpPr>
            <p:spPr>
              <a:xfrm>
                <a:off x="678913" y="3926275"/>
                <a:ext cx="8385189" cy="2339487"/>
              </a:xfrm>
              <a:prstGeom prst="rect">
                <a:avLst/>
              </a:prstGeom>
              <a:noFill/>
            </p:spPr>
            <p:txBody>
              <a:bodyPr wrap="square" rtlCol="0">
                <a:spAutoFit/>
              </a:bodyPr>
              <a:lstStyle/>
              <a:p>
                <a:r>
                  <a:rPr lang="pl-PL" sz="1600" dirty="0"/>
                  <a:t>Czterowektor to obiekt, który transformuje się względem transformacji Lorentza jak:</a:t>
                </a:r>
              </a:p>
              <a:p>
                <a:endParaRPr lang="pl-PL" sz="1600" dirty="0"/>
              </a:p>
              <a:p>
                <a:endParaRPr lang="pl-PL" sz="1600" dirty="0"/>
              </a:p>
              <a:p>
                <a:endParaRPr lang="pl-PL" sz="1600" dirty="0"/>
              </a:p>
              <a:p>
                <a:endParaRPr lang="pl-PL" sz="1600" dirty="0"/>
              </a:p>
              <a:p>
                <a:endParaRPr lang="pl-PL" sz="1600" dirty="0"/>
              </a:p>
              <a:p>
                <a:r>
                  <a:rPr lang="pl-PL" sz="1600" dirty="0"/>
                  <a:t>a kwadrat </a:t>
                </a:r>
                <a:r>
                  <a:rPr lang="pl-PL" sz="1600" dirty="0" err="1"/>
                  <a:t>czterowektora</a:t>
                </a:r>
                <a:r>
                  <a:rPr lang="pl-PL" sz="1600" dirty="0"/>
                  <a:t>, czyli iloczyn skalarny: </a:t>
                </a:r>
                <a14:m>
                  <m:oMath xmlns:m="http://schemas.openxmlformats.org/officeDocument/2006/math">
                    <m:sSup>
                      <m:sSupPr>
                        <m:ctrlPr>
                          <a:rPr lang="pl-PL" sz="1600" b="1" i="1">
                            <a:solidFill>
                              <a:srgbClr val="C00000"/>
                            </a:solidFill>
                            <a:latin typeface="Cambria Math" panose="02040503050406030204" pitchFamily="18" charset="0"/>
                          </a:rPr>
                        </m:ctrlPr>
                      </m:sSupPr>
                      <m:e>
                        <m:r>
                          <a:rPr lang="pl-PL" sz="1600" b="1" i="1">
                            <a:solidFill>
                              <a:srgbClr val="C00000"/>
                            </a:solidFill>
                            <a:latin typeface="Cambria Math" panose="02040503050406030204" pitchFamily="18" charset="0"/>
                          </a:rPr>
                          <m:t>𝑷</m:t>
                        </m:r>
                      </m:e>
                      <m:sup>
                        <m:r>
                          <a:rPr lang="pl-PL" sz="1600" b="1" i="1">
                            <a:solidFill>
                              <a:srgbClr val="C00000"/>
                            </a:solidFill>
                            <a:latin typeface="Cambria Math" panose="02040503050406030204" pitchFamily="18" charset="0"/>
                          </a:rPr>
                          <m:t>𝟐</m:t>
                        </m:r>
                      </m:sup>
                    </m:sSup>
                    <m:r>
                      <a:rPr lang="pl-PL" sz="1600" b="1" i="1">
                        <a:solidFill>
                          <a:srgbClr val="C00000"/>
                        </a:solidFill>
                        <a:latin typeface="Cambria Math" panose="02040503050406030204" pitchFamily="18" charset="0"/>
                      </a:rPr>
                      <m:t>=</m:t>
                    </m:r>
                    <m:sSub>
                      <m:sSubPr>
                        <m:ctrlPr>
                          <a:rPr lang="pl-PL" sz="1600" b="1" i="1">
                            <a:solidFill>
                              <a:srgbClr val="C00000"/>
                            </a:solidFill>
                            <a:latin typeface="Cambria Math" panose="02040503050406030204" pitchFamily="18" charset="0"/>
                          </a:rPr>
                        </m:ctrlPr>
                      </m:sSubPr>
                      <m:e>
                        <m:r>
                          <a:rPr lang="pl-PL" sz="1600" b="1" i="1">
                            <a:solidFill>
                              <a:srgbClr val="C00000"/>
                            </a:solidFill>
                            <a:latin typeface="Cambria Math" panose="02040503050406030204" pitchFamily="18" charset="0"/>
                          </a:rPr>
                          <m:t>𝒑</m:t>
                        </m:r>
                      </m:e>
                      <m:sub>
                        <m:r>
                          <a:rPr lang="pl-PL" sz="1600" b="1" i="1">
                            <a:solidFill>
                              <a:srgbClr val="C00000"/>
                            </a:solidFill>
                            <a:latin typeface="Cambria Math" panose="02040503050406030204" pitchFamily="18" charset="0"/>
                            <a:ea typeface="Cambria Math" panose="02040503050406030204" pitchFamily="18" charset="0"/>
                          </a:rPr>
                          <m:t>𝝁</m:t>
                        </m:r>
                      </m:sub>
                    </m:sSub>
                    <m:sSup>
                      <m:sSupPr>
                        <m:ctrlPr>
                          <a:rPr lang="pl-PL" sz="1600" b="1" i="1">
                            <a:solidFill>
                              <a:srgbClr val="C00000"/>
                            </a:solidFill>
                            <a:latin typeface="Cambria Math" panose="02040503050406030204" pitchFamily="18" charset="0"/>
                          </a:rPr>
                        </m:ctrlPr>
                      </m:sSupPr>
                      <m:e>
                        <m:r>
                          <a:rPr lang="pl-PL" sz="1600" b="1" i="1">
                            <a:solidFill>
                              <a:srgbClr val="C00000"/>
                            </a:solidFill>
                            <a:latin typeface="Cambria Math" panose="02040503050406030204" pitchFamily="18" charset="0"/>
                          </a:rPr>
                          <m:t>𝒑</m:t>
                        </m:r>
                      </m:e>
                      <m:sup>
                        <m:r>
                          <a:rPr lang="pl-PL" sz="1600" b="1" i="1" smtClean="0">
                            <a:solidFill>
                              <a:srgbClr val="C00000"/>
                            </a:solidFill>
                            <a:latin typeface="Cambria Math" panose="02040503050406030204" pitchFamily="18" charset="0"/>
                            <a:ea typeface="Cambria Math" panose="02040503050406030204" pitchFamily="18" charset="0"/>
                          </a:rPr>
                          <m:t>𝝁</m:t>
                        </m:r>
                      </m:sup>
                    </m:sSup>
                    <m:r>
                      <a:rPr lang="pl-PL" sz="1600" b="1" i="1" smtClean="0">
                        <a:solidFill>
                          <a:srgbClr val="C00000"/>
                        </a:solidFill>
                        <a:latin typeface="Cambria Math" panose="02040503050406030204" pitchFamily="18" charset="0"/>
                        <a:ea typeface="Cambria Math" panose="02040503050406030204" pitchFamily="18" charset="0"/>
                      </a:rPr>
                      <m:t> </m:t>
                    </m:r>
                  </m:oMath>
                </a14:m>
                <a:r>
                  <a:rPr lang="pl-PL" sz="1600" dirty="0"/>
                  <a:t>jest niezmiennikiem transformacji Lorentza, </a:t>
                </a:r>
              </a:p>
              <a:p>
                <a:r>
                  <a:rPr lang="pl-PL" sz="1600" dirty="0"/>
                  <a:t>kwadrat </a:t>
                </a:r>
                <a:r>
                  <a:rPr lang="pl-PL" sz="1600" dirty="0" err="1"/>
                  <a:t>czterowektora</a:t>
                </a:r>
                <a:r>
                  <a:rPr lang="pl-PL" sz="1600" dirty="0"/>
                  <a:t> energii i pędu nazywany jest  masą (niezmienniczą): </a:t>
                </a:r>
                <a:endParaRPr lang="en-GB" sz="1600" dirty="0"/>
              </a:p>
            </p:txBody>
          </p:sp>
        </mc:Choice>
        <mc:Fallback xmlns="">
          <p:sp>
            <p:nvSpPr>
              <p:cNvPr id="33" name="pole tekstowe 32">
                <a:extLst>
                  <a:ext uri="{FF2B5EF4-FFF2-40B4-BE49-F238E27FC236}">
                    <a16:creationId xmlns:a16="http://schemas.microsoft.com/office/drawing/2014/main" id="{E01B8F84-DF14-4E38-B954-FFED561A5FC9}"/>
                  </a:ext>
                </a:extLst>
              </p:cNvPr>
              <p:cNvSpPr txBox="1">
                <a:spLocks noRot="1" noChangeAspect="1" noMove="1" noResize="1" noEditPoints="1" noAdjustHandles="1" noChangeArrowheads="1" noChangeShapeType="1" noTextEdit="1"/>
              </p:cNvSpPr>
              <p:nvPr/>
            </p:nvSpPr>
            <p:spPr>
              <a:xfrm>
                <a:off x="678913" y="3926275"/>
                <a:ext cx="8385189" cy="2339487"/>
              </a:xfrm>
              <a:prstGeom prst="rect">
                <a:avLst/>
              </a:prstGeom>
              <a:blipFill>
                <a:blip r:embed="rId2"/>
                <a:stretch>
                  <a:fillRect l="-363" t="-781" b="-2344"/>
                </a:stretch>
              </a:blipFill>
            </p:spPr>
            <p:txBody>
              <a:bodyPr/>
              <a:lstStyle/>
              <a:p>
                <a:r>
                  <a:rPr lang="en-GB">
                    <a:noFill/>
                  </a:rPr>
                  <a:t> </a:t>
                </a:r>
              </a:p>
            </p:txBody>
          </p:sp>
        </mc:Fallback>
      </mc:AlternateContent>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Cząstki relatywistyczne</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2</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p:sp>
        <p:nvSpPr>
          <p:cNvPr id="20" name="Text Box 9">
            <a:extLst>
              <a:ext uri="{FF2B5EF4-FFF2-40B4-BE49-F238E27FC236}">
                <a16:creationId xmlns:a16="http://schemas.microsoft.com/office/drawing/2014/main" id="{1EB6594F-88D9-4398-86F9-E55199CE6114}"/>
              </a:ext>
            </a:extLst>
          </p:cNvPr>
          <p:cNvSpPr txBox="1">
            <a:spLocks noChangeArrowheads="1"/>
          </p:cNvSpPr>
          <p:nvPr/>
        </p:nvSpPr>
        <p:spPr bwMode="auto">
          <a:xfrm>
            <a:off x="1005142" y="1258576"/>
            <a:ext cx="8385188" cy="943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79272"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285750" indent="-285750" eaLnBrk="1">
              <a:spcBef>
                <a:spcPts val="600"/>
              </a:spcBef>
              <a:buClr>
                <a:srgbClr val="000000"/>
              </a:buClr>
              <a:buSzPct val="100000"/>
              <a:buFont typeface="Wingdings" panose="05000000000000000000" pitchFamily="2" charset="2"/>
              <a:buChar char="§"/>
            </a:pPr>
            <a:r>
              <a:rPr lang="pl-PL" altLang="pl-PL" sz="1600" dirty="0">
                <a:latin typeface="Times New Roman" panose="02020603050405020304" pitchFamily="18" charset="0"/>
                <a:cs typeface="Times New Roman" panose="02020603050405020304" pitchFamily="18" charset="0"/>
              </a:rPr>
              <a:t>Jaką cząstkę nazywamy relatywistyczną? Jaka energia uważana jest za relatywistyczną? </a:t>
            </a:r>
          </a:p>
          <a:p>
            <a:pPr marL="285750" indent="-285750" eaLnBrk="1">
              <a:spcBef>
                <a:spcPts val="600"/>
              </a:spcBef>
              <a:buClr>
                <a:srgbClr val="000000"/>
              </a:buClr>
              <a:buSzPct val="100000"/>
              <a:buFont typeface="Wingdings" panose="05000000000000000000" pitchFamily="2" charset="2"/>
              <a:buChar char="§"/>
            </a:pPr>
            <a:r>
              <a:rPr lang="pl-PL" altLang="pl-PL" sz="1600" dirty="0">
                <a:latin typeface="Times New Roman" panose="02020603050405020304" pitchFamily="18" charset="0"/>
                <a:cs typeface="Times New Roman" panose="02020603050405020304" pitchFamily="18" charset="0"/>
              </a:rPr>
              <a:t>Ważne, ponieważ wyniki pomiaru (np. czas życia, droga) będą zależeć od układu odniesienia.</a:t>
            </a:r>
          </a:p>
          <a:p>
            <a:pPr marL="285750" indent="-285750" eaLnBrk="1">
              <a:spcBef>
                <a:spcPts val="600"/>
              </a:spcBef>
              <a:buClr>
                <a:srgbClr val="000000"/>
              </a:buClr>
              <a:buSzPct val="100000"/>
              <a:buFont typeface="Wingdings" panose="05000000000000000000" pitchFamily="2" charset="2"/>
              <a:buChar char="§"/>
            </a:pPr>
            <a:r>
              <a:rPr lang="pl-PL" altLang="pl-PL" sz="1600" dirty="0">
                <a:latin typeface="Times New Roman" panose="02020603050405020304" pitchFamily="18" charset="0"/>
                <a:cs typeface="Times New Roman" panose="02020603050405020304" pitchFamily="18" charset="0"/>
              </a:rPr>
              <a:t>Każda teoria powinna być niezmiennicza względem transformacji układu.</a:t>
            </a:r>
          </a:p>
        </p:txBody>
      </p:sp>
      <mc:AlternateContent xmlns:mc="http://schemas.openxmlformats.org/markup-compatibility/2006" xmlns:a14="http://schemas.microsoft.com/office/drawing/2010/main">
        <mc:Choice Requires="a14">
          <p:sp>
            <p:nvSpPr>
              <p:cNvPr id="27" name="pole tekstowe 26">
                <a:extLst>
                  <a:ext uri="{FF2B5EF4-FFF2-40B4-BE49-F238E27FC236}">
                    <a16:creationId xmlns:a16="http://schemas.microsoft.com/office/drawing/2014/main" id="{DF96F94D-445B-47CA-A8D8-7B78C9CEA75E}"/>
                  </a:ext>
                </a:extLst>
              </p:cNvPr>
              <p:cNvSpPr txBox="1"/>
              <p:nvPr/>
            </p:nvSpPr>
            <p:spPr>
              <a:xfrm>
                <a:off x="6978784" y="5959260"/>
                <a:ext cx="1486303" cy="401447"/>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wrap="square" lIns="0" tIns="36000" rIns="0" bIns="36000" rtlCol="0">
                <a:spAutoFit/>
              </a:bodyPr>
              <a:lstStyle/>
              <a:p>
                <a:pPr>
                  <a:spcBef>
                    <a:spcPts val="1200"/>
                  </a:spcBef>
                  <a:spcAft>
                    <a:spcPts val="600"/>
                  </a:spcAft>
                </a:pPr>
                <a14:m>
                  <m:oMathPara xmlns:m="http://schemas.openxmlformats.org/officeDocument/2006/math">
                    <m:oMathParaPr>
                      <m:jc m:val="centerGroup"/>
                    </m:oMathParaPr>
                    <m:oMath xmlns:m="http://schemas.openxmlformats.org/officeDocument/2006/math">
                      <m:sSup>
                        <m:sSupPr>
                          <m:ctrlPr>
                            <a:rPr lang="pl-PL" sz="1600" b="1" i="1" smtClean="0">
                              <a:solidFill>
                                <a:srgbClr val="C00000"/>
                              </a:solidFill>
                              <a:latin typeface="Cambria Math" panose="02040503050406030204" pitchFamily="18" charset="0"/>
                            </a:rPr>
                          </m:ctrlPr>
                        </m:sSupPr>
                        <m:e>
                          <m:r>
                            <a:rPr lang="pl-PL" sz="1600" b="1" i="1" smtClean="0">
                              <a:solidFill>
                                <a:srgbClr val="C00000"/>
                              </a:solidFill>
                              <a:latin typeface="Cambria Math" panose="02040503050406030204" pitchFamily="18" charset="0"/>
                            </a:rPr>
                            <m:t>𝒎</m:t>
                          </m:r>
                        </m:e>
                        <m:sup>
                          <m:r>
                            <a:rPr lang="pl-PL" sz="1600" b="1" i="1" smtClean="0">
                              <a:solidFill>
                                <a:srgbClr val="C00000"/>
                              </a:solidFill>
                              <a:latin typeface="Cambria Math" panose="02040503050406030204" pitchFamily="18" charset="0"/>
                            </a:rPr>
                            <m:t>𝟐</m:t>
                          </m:r>
                        </m:sup>
                      </m:sSup>
                      <m:r>
                        <a:rPr lang="pl-PL" sz="1600" b="1" i="1" smtClean="0">
                          <a:solidFill>
                            <a:srgbClr val="C00000"/>
                          </a:solidFill>
                          <a:latin typeface="Cambria Math" panose="02040503050406030204" pitchFamily="18" charset="0"/>
                        </a:rPr>
                        <m:t>=</m:t>
                      </m:r>
                      <m:sSup>
                        <m:sSupPr>
                          <m:ctrlPr>
                            <a:rPr lang="pl-PL" sz="1600" b="1" i="1" smtClean="0">
                              <a:solidFill>
                                <a:srgbClr val="C00000"/>
                              </a:solidFill>
                              <a:latin typeface="Cambria Math" panose="02040503050406030204" pitchFamily="18" charset="0"/>
                            </a:rPr>
                          </m:ctrlPr>
                        </m:sSupPr>
                        <m:e>
                          <m:r>
                            <a:rPr lang="pl-PL" sz="1600" b="1" i="1" smtClean="0">
                              <a:solidFill>
                                <a:srgbClr val="C00000"/>
                              </a:solidFill>
                              <a:latin typeface="Cambria Math" panose="02040503050406030204" pitchFamily="18" charset="0"/>
                            </a:rPr>
                            <m:t>𝑬</m:t>
                          </m:r>
                        </m:e>
                        <m:sup>
                          <m:r>
                            <a:rPr lang="pl-PL" sz="1600" b="1" i="1" smtClean="0">
                              <a:solidFill>
                                <a:srgbClr val="C00000"/>
                              </a:solidFill>
                              <a:latin typeface="Cambria Math" panose="02040503050406030204" pitchFamily="18" charset="0"/>
                            </a:rPr>
                            <m:t>𝟐</m:t>
                          </m:r>
                        </m:sup>
                      </m:sSup>
                      <m:r>
                        <a:rPr lang="pl-PL" sz="1600" b="1" i="1" smtClean="0">
                          <a:solidFill>
                            <a:srgbClr val="C00000"/>
                          </a:solidFill>
                          <a:latin typeface="Cambria Math" panose="02040503050406030204" pitchFamily="18" charset="0"/>
                        </a:rPr>
                        <m:t>−</m:t>
                      </m:r>
                      <m:sSup>
                        <m:sSupPr>
                          <m:ctrlPr>
                            <a:rPr lang="pl-PL" sz="1600" b="1" i="1" smtClean="0">
                              <a:solidFill>
                                <a:srgbClr val="C00000"/>
                              </a:solidFill>
                              <a:latin typeface="Cambria Math" panose="02040503050406030204" pitchFamily="18" charset="0"/>
                            </a:rPr>
                          </m:ctrlPr>
                        </m:sSupPr>
                        <m:e>
                          <m:acc>
                            <m:accPr>
                              <m:chr m:val="⃗"/>
                              <m:ctrlPr>
                                <a:rPr lang="pl-PL" sz="1600" b="1" i="1" smtClean="0">
                                  <a:solidFill>
                                    <a:srgbClr val="C00000"/>
                                  </a:solidFill>
                                  <a:latin typeface="Cambria Math" panose="02040503050406030204" pitchFamily="18" charset="0"/>
                                </a:rPr>
                              </m:ctrlPr>
                            </m:accPr>
                            <m:e>
                              <m:r>
                                <a:rPr lang="pl-PL" sz="1600" b="1" i="1" smtClean="0">
                                  <a:solidFill>
                                    <a:srgbClr val="C00000"/>
                                  </a:solidFill>
                                  <a:latin typeface="Cambria Math" panose="02040503050406030204" pitchFamily="18" charset="0"/>
                                </a:rPr>
                                <m:t>𝒑</m:t>
                              </m:r>
                            </m:e>
                          </m:acc>
                        </m:e>
                        <m:sup>
                          <m:r>
                            <a:rPr lang="pl-PL" sz="1600" b="1" i="1" smtClean="0">
                              <a:solidFill>
                                <a:srgbClr val="C00000"/>
                              </a:solidFill>
                              <a:latin typeface="Cambria Math" panose="02040503050406030204" pitchFamily="18" charset="0"/>
                            </a:rPr>
                            <m:t>𝟐</m:t>
                          </m:r>
                        </m:sup>
                      </m:sSup>
                    </m:oMath>
                  </m:oMathPara>
                </a14:m>
                <a:endParaRPr lang="pl-PL" sz="1600" b="1" dirty="0">
                  <a:latin typeface="Times New Roman" panose="02020603050405020304" pitchFamily="18" charset="0"/>
                  <a:cs typeface="Times New Roman" panose="02020603050405020304" pitchFamily="18" charset="0"/>
                </a:endParaRPr>
              </a:p>
            </p:txBody>
          </p:sp>
        </mc:Choice>
        <mc:Fallback xmlns="">
          <p:sp>
            <p:nvSpPr>
              <p:cNvPr id="27" name="pole tekstowe 26">
                <a:extLst>
                  <a:ext uri="{FF2B5EF4-FFF2-40B4-BE49-F238E27FC236}">
                    <a16:creationId xmlns:a16="http://schemas.microsoft.com/office/drawing/2014/main" id="{DF96F94D-445B-47CA-A8D8-7B78C9CEA75E}"/>
                  </a:ext>
                </a:extLst>
              </p:cNvPr>
              <p:cNvSpPr txBox="1">
                <a:spLocks noRot="1" noChangeAspect="1" noMove="1" noResize="1" noEditPoints="1" noAdjustHandles="1" noChangeArrowheads="1" noChangeShapeType="1" noTextEdit="1"/>
              </p:cNvSpPr>
              <p:nvPr/>
            </p:nvSpPr>
            <p:spPr>
              <a:xfrm>
                <a:off x="6978784" y="5959260"/>
                <a:ext cx="1486303" cy="401447"/>
              </a:xfrm>
              <a:prstGeom prst="rect">
                <a:avLst/>
              </a:prstGeom>
              <a:blipFill>
                <a:blip r:embed="rId3"/>
                <a:stretch>
                  <a:fillRect/>
                </a:stretch>
              </a:blipFill>
              <a:ln>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pole tekstowe 28">
                <a:extLst>
                  <a:ext uri="{FF2B5EF4-FFF2-40B4-BE49-F238E27FC236}">
                    <a16:creationId xmlns:a16="http://schemas.microsoft.com/office/drawing/2014/main" id="{08248175-569E-403E-BE13-B5EC75EF44F3}"/>
                  </a:ext>
                </a:extLst>
              </p:cNvPr>
              <p:cNvSpPr txBox="1"/>
              <p:nvPr/>
            </p:nvSpPr>
            <p:spPr>
              <a:xfrm>
                <a:off x="1719547" y="4391722"/>
                <a:ext cx="2368045" cy="732765"/>
              </a:xfrm>
              <a:prstGeom prst="rect">
                <a:avLst/>
              </a:prstGeom>
              <a:noFill/>
              <a:ln>
                <a:solidFill>
                  <a:srgbClr val="C00000"/>
                </a:solidFill>
              </a:ln>
            </p:spPr>
            <p:txBody>
              <a:bodyPr wrap="squar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pl-PL" b="0" i="1" smtClean="0">
                              <a:latin typeface="Cambria Math" panose="02040503050406030204" pitchFamily="18" charset="0"/>
                            </a:rPr>
                            <m:t>𝑝</m:t>
                          </m:r>
                          <m:r>
                            <a:rPr lang="pl-PL" b="0" i="1" smtClean="0">
                              <a:latin typeface="Cambria Math" panose="02040503050406030204" pitchFamily="18" charset="0"/>
                            </a:rPr>
                            <m:t>′</m:t>
                          </m:r>
                        </m:e>
                        <m:sub>
                          <m:r>
                            <a:rPr lang="pl-PL" b="0" i="1" smtClean="0">
                              <a:latin typeface="Cambria Math" panose="02040503050406030204" pitchFamily="18" charset="0"/>
                            </a:rPr>
                            <m:t>𝑥</m:t>
                          </m:r>
                        </m:sub>
                      </m:sSub>
                      <m:r>
                        <a:rPr lang="pl-PL" b="0" i="1" smtClean="0">
                          <a:latin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𝛾</m:t>
                      </m:r>
                      <m:d>
                        <m:dPr>
                          <m:ctrlPr>
                            <a:rPr lang="pl-PL" b="0" i="1" smtClean="0">
                              <a:latin typeface="Cambria Math" panose="02040503050406030204" pitchFamily="18" charset="0"/>
                              <a:ea typeface="Cambria Math" panose="02040503050406030204" pitchFamily="18" charset="0"/>
                            </a:rPr>
                          </m:ctrlPr>
                        </m:dPr>
                        <m:e>
                          <m:sSub>
                            <m:sSubPr>
                              <m:ctrlPr>
                                <a:rPr lang="pl-PL" b="0" i="1" smtClean="0">
                                  <a:latin typeface="Cambria Math" panose="02040503050406030204" pitchFamily="18" charset="0"/>
                                  <a:ea typeface="Cambria Math" panose="02040503050406030204" pitchFamily="18" charset="0"/>
                                </a:rPr>
                              </m:ctrlPr>
                            </m:sSubPr>
                            <m:e>
                              <m:r>
                                <a:rPr lang="pl-PL" b="0" i="1" smtClean="0">
                                  <a:latin typeface="Cambria Math" panose="02040503050406030204" pitchFamily="18" charset="0"/>
                                  <a:ea typeface="Cambria Math" panose="02040503050406030204" pitchFamily="18" charset="0"/>
                                </a:rPr>
                                <m:t>𝑝</m:t>
                              </m:r>
                            </m:e>
                            <m:sub>
                              <m:r>
                                <a:rPr lang="pl-PL" b="0" i="1" smtClean="0">
                                  <a:latin typeface="Cambria Math" panose="02040503050406030204" pitchFamily="18" charset="0"/>
                                  <a:ea typeface="Cambria Math" panose="02040503050406030204" pitchFamily="18" charset="0"/>
                                </a:rPr>
                                <m:t>𝑥</m:t>
                              </m:r>
                            </m:sub>
                          </m:sSub>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𝛽</m:t>
                          </m:r>
                          <m:r>
                            <a:rPr lang="pl-PL" b="0" i="1" smtClean="0">
                              <a:latin typeface="Cambria Math" panose="02040503050406030204" pitchFamily="18" charset="0"/>
                              <a:ea typeface="Cambria Math" panose="02040503050406030204" pitchFamily="18" charset="0"/>
                            </a:rPr>
                            <m:t>𝐸</m:t>
                          </m:r>
                        </m:e>
                      </m:d>
                    </m:oMath>
                  </m:oMathPara>
                </a14:m>
                <a:endParaRPr lang="pl-PL" b="0" i="1" dirty="0">
                  <a:latin typeface="Cambria Math" panose="02040503050406030204" pitchFamily="18" charset="0"/>
                  <a:ea typeface="Cambria Math" panose="02040503050406030204" pitchFamily="18" charset="0"/>
                </a:endParaRPr>
              </a:p>
              <a:p>
                <a:pPr algn="ctr">
                  <a:spcBef>
                    <a:spcPts val="600"/>
                  </a:spcBef>
                  <a:spcAft>
                    <a:spcPts val="600"/>
                  </a:spcAft>
                </a:pPr>
                <a14:m>
                  <m:oMath xmlns:m="http://schemas.openxmlformats.org/officeDocument/2006/math">
                    <m:sSup>
                      <m:sSupPr>
                        <m:ctrlPr>
                          <a:rPr lang="pl-PL" b="0" i="1" smtClean="0">
                            <a:latin typeface="Cambria Math" panose="02040503050406030204" pitchFamily="18" charset="0"/>
                          </a:rPr>
                        </m:ctrlPr>
                      </m:sSupPr>
                      <m:e>
                        <m:r>
                          <a:rPr lang="pl-PL" b="0" i="1" smtClean="0">
                            <a:latin typeface="Cambria Math" panose="02040503050406030204" pitchFamily="18" charset="0"/>
                          </a:rPr>
                          <m:t>𝐸</m:t>
                        </m:r>
                      </m:e>
                      <m:sup>
                        <m:r>
                          <a:rPr lang="pl-PL" b="0" i="1" smtClean="0">
                            <a:latin typeface="Cambria Math" panose="02040503050406030204" pitchFamily="18" charset="0"/>
                          </a:rPr>
                          <m:t>′</m:t>
                        </m:r>
                      </m:sup>
                    </m:sSup>
                    <m:r>
                      <a:rPr lang="pl-PL" b="0" i="1" smtClean="0">
                        <a:latin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𝛾</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𝐸</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𝛽</m:t>
                    </m:r>
                    <m:sSub>
                      <m:sSubPr>
                        <m:ctrlPr>
                          <a:rPr lang="pl-PL" b="0" i="1" smtClean="0">
                            <a:latin typeface="Cambria Math" panose="02040503050406030204" pitchFamily="18" charset="0"/>
                            <a:ea typeface="Cambria Math" panose="02040503050406030204" pitchFamily="18" charset="0"/>
                          </a:rPr>
                        </m:ctrlPr>
                      </m:sSubPr>
                      <m:e>
                        <m:r>
                          <a:rPr lang="pl-PL" b="0" i="1" smtClean="0">
                            <a:latin typeface="Cambria Math" panose="02040503050406030204" pitchFamily="18" charset="0"/>
                            <a:ea typeface="Cambria Math" panose="02040503050406030204" pitchFamily="18" charset="0"/>
                          </a:rPr>
                          <m:t>𝑝</m:t>
                        </m:r>
                      </m:e>
                      <m:sub>
                        <m:r>
                          <a:rPr lang="pl-PL" b="0" i="1" smtClean="0">
                            <a:latin typeface="Cambria Math" panose="02040503050406030204" pitchFamily="18" charset="0"/>
                            <a:ea typeface="Cambria Math" panose="02040503050406030204" pitchFamily="18" charset="0"/>
                          </a:rPr>
                          <m:t>𝑥</m:t>
                        </m:r>
                      </m:sub>
                    </m:sSub>
                  </m:oMath>
                </a14:m>
                <a:r>
                  <a:rPr lang="pl-PL" dirty="0"/>
                  <a:t>)</a:t>
                </a:r>
                <a:endParaRPr lang="en-GB" dirty="0"/>
              </a:p>
            </p:txBody>
          </p:sp>
        </mc:Choice>
        <mc:Fallback xmlns="">
          <p:sp>
            <p:nvSpPr>
              <p:cNvPr id="29" name="pole tekstowe 28">
                <a:extLst>
                  <a:ext uri="{FF2B5EF4-FFF2-40B4-BE49-F238E27FC236}">
                    <a16:creationId xmlns:a16="http://schemas.microsoft.com/office/drawing/2014/main" id="{08248175-569E-403E-BE13-B5EC75EF44F3}"/>
                  </a:ext>
                </a:extLst>
              </p:cNvPr>
              <p:cNvSpPr txBox="1">
                <a:spLocks noRot="1" noChangeAspect="1" noMove="1" noResize="1" noEditPoints="1" noAdjustHandles="1" noChangeArrowheads="1" noChangeShapeType="1" noTextEdit="1"/>
              </p:cNvSpPr>
              <p:nvPr/>
            </p:nvSpPr>
            <p:spPr>
              <a:xfrm>
                <a:off x="1719547" y="4391722"/>
                <a:ext cx="2368045" cy="732765"/>
              </a:xfrm>
              <a:prstGeom prst="rect">
                <a:avLst/>
              </a:prstGeom>
              <a:blipFill>
                <a:blip r:embed="rId4"/>
                <a:stretch>
                  <a:fillRect t="-813" b="-13821"/>
                </a:stretch>
              </a:blipFill>
              <a:ln>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pole tekstowe 29">
                <a:extLst>
                  <a:ext uri="{FF2B5EF4-FFF2-40B4-BE49-F238E27FC236}">
                    <a16:creationId xmlns:a16="http://schemas.microsoft.com/office/drawing/2014/main" id="{060CDF2B-C3E1-4037-A3D1-3308700199AA}"/>
                  </a:ext>
                </a:extLst>
              </p:cNvPr>
              <p:cNvSpPr txBox="1"/>
              <p:nvPr/>
            </p:nvSpPr>
            <p:spPr>
              <a:xfrm>
                <a:off x="5108627" y="4401551"/>
                <a:ext cx="2150234" cy="707886"/>
              </a:xfrm>
              <a:prstGeom prst="rect">
                <a:avLst/>
              </a:prstGeom>
              <a:noFill/>
              <a:ln>
                <a:solidFill>
                  <a:srgbClr val="C00000"/>
                </a:solidFill>
              </a:ln>
            </p:spPr>
            <p:txBody>
              <a:bodyPr wrap="squar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𝑥</m:t>
                      </m:r>
                      <m:r>
                        <a:rPr lang="pl-PL" b="0" i="1" smtClean="0">
                          <a:latin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𝛾</m:t>
                      </m:r>
                      <m:d>
                        <m:dPr>
                          <m:ctrlPr>
                            <a:rPr lang="pl-PL" b="0" i="1" smtClean="0">
                              <a:latin typeface="Cambria Math" panose="02040503050406030204" pitchFamily="18" charset="0"/>
                              <a:ea typeface="Cambria Math" panose="02040503050406030204" pitchFamily="18" charset="0"/>
                            </a:rPr>
                          </m:ctrlPr>
                        </m:dPr>
                        <m:e>
                          <m:r>
                            <a:rPr lang="pl-PL" b="0" i="1" smtClean="0">
                              <a:latin typeface="Cambria Math" panose="02040503050406030204" pitchFamily="18" charset="0"/>
                              <a:ea typeface="Cambria Math" panose="02040503050406030204" pitchFamily="18" charset="0"/>
                            </a:rPr>
                            <m:t>𝑥</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𝛽</m:t>
                          </m:r>
                          <m:r>
                            <a:rPr lang="pl-PL" b="0" i="1" smtClean="0">
                              <a:latin typeface="Cambria Math" panose="02040503050406030204" pitchFamily="18" charset="0"/>
                              <a:ea typeface="Cambria Math" panose="02040503050406030204" pitchFamily="18" charset="0"/>
                            </a:rPr>
                            <m:t>𝑡</m:t>
                          </m:r>
                        </m:e>
                      </m:d>
                    </m:oMath>
                  </m:oMathPara>
                </a14:m>
                <a:endParaRPr lang="pl-PL" dirty="0"/>
              </a:p>
              <a:p>
                <a:pPr>
                  <a:spcBef>
                    <a:spcPts val="600"/>
                  </a:spcBef>
                  <a:spcAft>
                    <a:spcPts val="600"/>
                  </a:spcAft>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𝑡</m:t>
                      </m:r>
                      <m:r>
                        <a:rPr lang="pl-PL" b="0" i="1" smtClean="0">
                          <a:latin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𝛾</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𝑡</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𝛽</m:t>
                      </m:r>
                      <m:r>
                        <a:rPr lang="pl-PL" b="0" i="1" smtClean="0">
                          <a:latin typeface="Cambria Math" panose="02040503050406030204" pitchFamily="18" charset="0"/>
                          <a:ea typeface="Cambria Math" panose="02040503050406030204" pitchFamily="18" charset="0"/>
                        </a:rPr>
                        <m:t>𝑥</m:t>
                      </m:r>
                      <m:r>
                        <a:rPr lang="pl-PL"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0" name="pole tekstowe 29">
                <a:extLst>
                  <a:ext uri="{FF2B5EF4-FFF2-40B4-BE49-F238E27FC236}">
                    <a16:creationId xmlns:a16="http://schemas.microsoft.com/office/drawing/2014/main" id="{060CDF2B-C3E1-4037-A3D1-3308700199AA}"/>
                  </a:ext>
                </a:extLst>
              </p:cNvPr>
              <p:cNvSpPr txBox="1">
                <a:spLocks noRot="1" noChangeAspect="1" noMove="1" noResize="1" noEditPoints="1" noAdjustHandles="1" noChangeArrowheads="1" noChangeShapeType="1" noTextEdit="1"/>
              </p:cNvSpPr>
              <p:nvPr/>
            </p:nvSpPr>
            <p:spPr>
              <a:xfrm>
                <a:off x="5108627" y="4401551"/>
                <a:ext cx="2150234" cy="707886"/>
              </a:xfrm>
              <a:prstGeom prst="rect">
                <a:avLst/>
              </a:prstGeom>
              <a:blipFill>
                <a:blip r:embed="rId5"/>
                <a:stretch>
                  <a:fillRect b="-2542"/>
                </a:stretch>
              </a:blipFill>
              <a:ln>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pole tekstowe 30">
                <a:extLst>
                  <a:ext uri="{FF2B5EF4-FFF2-40B4-BE49-F238E27FC236}">
                    <a16:creationId xmlns:a16="http://schemas.microsoft.com/office/drawing/2014/main" id="{9DB2EEEC-9513-4637-A110-D1CAA9FDBEAB}"/>
                  </a:ext>
                </a:extLst>
              </p:cNvPr>
              <p:cNvSpPr txBox="1"/>
              <p:nvPr/>
            </p:nvSpPr>
            <p:spPr>
              <a:xfrm>
                <a:off x="449886" y="2303807"/>
                <a:ext cx="3901133" cy="1692899"/>
              </a:xfrm>
              <a:prstGeom prst="rect">
                <a:avLst/>
              </a:prstGeom>
              <a:noFill/>
            </p:spPr>
            <p:txBody>
              <a:bodyPr wrap="none" rtlCol="0">
                <a:spAutoFit/>
              </a:bodyPr>
              <a:lstStyle/>
              <a:p>
                <a:pPr marL="285750" indent="-285750">
                  <a:buFont typeface="Wingdings" panose="05000000000000000000" pitchFamily="2" charset="2"/>
                  <a:buChar char="§"/>
                </a:pPr>
                <a:r>
                  <a:rPr lang="pl-PL" sz="1600" dirty="0" err="1"/>
                  <a:t>Czterowektory</a:t>
                </a:r>
                <a:r>
                  <a:rPr lang="pl-PL" sz="1600" dirty="0"/>
                  <a:t> (</a:t>
                </a:r>
                <a:r>
                  <a:rPr lang="pl-PL" sz="1600" dirty="0" err="1"/>
                  <a:t>kontawariantne</a:t>
                </a:r>
                <a:r>
                  <a:rPr lang="pl-PL" sz="1600" dirty="0"/>
                  <a:t>) </a:t>
                </a:r>
                <a14:m>
                  <m:oMath xmlns:m="http://schemas.openxmlformats.org/officeDocument/2006/math">
                    <m:r>
                      <a:rPr lang="pl-PL" sz="1600" b="0" i="1" smtClean="0">
                        <a:latin typeface="Cambria Math" panose="02040503050406030204" pitchFamily="18" charset="0"/>
                      </a:rPr>
                      <m:t>(</m:t>
                    </m:r>
                    <m:r>
                      <a:rPr lang="pl-PL" sz="1600" b="0" i="1" smtClean="0">
                        <a:latin typeface="Cambria Math" panose="02040503050406030204" pitchFamily="18" charset="0"/>
                      </a:rPr>
                      <m:t>𝑐</m:t>
                    </m:r>
                    <m:r>
                      <a:rPr lang="pl-PL" sz="1600" b="0" i="1" smtClean="0">
                        <a:latin typeface="Cambria Math" panose="02040503050406030204" pitchFamily="18" charset="0"/>
                      </a:rPr>
                      <m:t>=1)</m:t>
                    </m:r>
                  </m:oMath>
                </a14:m>
                <a:r>
                  <a:rPr lang="pl-PL" sz="1600" dirty="0"/>
                  <a:t>:</a:t>
                </a:r>
              </a:p>
              <a:p>
                <a:pPr marL="742950" lvl="1" indent="-285750">
                  <a:buFontTx/>
                  <a:buChar char="­"/>
                </a:pPr>
                <a:r>
                  <a:rPr lang="pl-PL" sz="1600" dirty="0">
                    <a:solidFill>
                      <a:srgbClr val="C00000"/>
                    </a:solidFill>
                  </a:rPr>
                  <a:t>położenia: </a:t>
                </a:r>
                <a14:m>
                  <m:oMath xmlns:m="http://schemas.openxmlformats.org/officeDocument/2006/math">
                    <m:sSup>
                      <m:sSupPr>
                        <m:ctrlPr>
                          <a:rPr lang="pl-PL" sz="1600" b="0" i="1" smtClean="0">
                            <a:solidFill>
                              <a:srgbClr val="C00000"/>
                            </a:solidFill>
                            <a:latin typeface="Cambria Math" panose="02040503050406030204" pitchFamily="18" charset="0"/>
                          </a:rPr>
                        </m:ctrlPr>
                      </m:sSupPr>
                      <m:e>
                        <m:r>
                          <a:rPr lang="pl-PL" sz="1600" b="0" i="1" smtClean="0">
                            <a:solidFill>
                              <a:srgbClr val="C00000"/>
                            </a:solidFill>
                            <a:latin typeface="Cambria Math" panose="02040503050406030204" pitchFamily="18" charset="0"/>
                          </a:rPr>
                          <m:t>𝑥</m:t>
                        </m:r>
                      </m:e>
                      <m:sup>
                        <m:r>
                          <a:rPr lang="pl-PL" sz="1600" b="0" i="1" smtClean="0">
                            <a:solidFill>
                              <a:srgbClr val="C00000"/>
                            </a:solidFill>
                            <a:latin typeface="Cambria Math" panose="02040503050406030204" pitchFamily="18" charset="0"/>
                            <a:ea typeface="Cambria Math" panose="02040503050406030204" pitchFamily="18" charset="0"/>
                          </a:rPr>
                          <m:t>𝜇</m:t>
                        </m:r>
                      </m:sup>
                    </m:sSup>
                    <m:r>
                      <a:rPr lang="pl-PL" sz="1600" b="0" i="1" smtClean="0">
                        <a:solidFill>
                          <a:srgbClr val="C00000"/>
                        </a:solidFill>
                        <a:latin typeface="Cambria Math" panose="02040503050406030204" pitchFamily="18" charset="0"/>
                        <a:ea typeface="Cambria Math" panose="02040503050406030204" pitchFamily="18" charset="0"/>
                      </a:rPr>
                      <m:t>=</m:t>
                    </m:r>
                    <m:d>
                      <m:dPr>
                        <m:ctrlPr>
                          <a:rPr lang="pl-PL" sz="1600" b="0" i="1" smtClean="0">
                            <a:solidFill>
                              <a:srgbClr val="C00000"/>
                            </a:solidFill>
                            <a:latin typeface="Cambria Math" panose="02040503050406030204" pitchFamily="18" charset="0"/>
                            <a:ea typeface="Cambria Math" panose="02040503050406030204" pitchFamily="18" charset="0"/>
                          </a:rPr>
                        </m:ctrlPr>
                      </m:dPr>
                      <m:e>
                        <m:r>
                          <a:rPr lang="pl-PL" sz="1600" b="0" i="1" smtClean="0">
                            <a:solidFill>
                              <a:srgbClr val="C00000"/>
                            </a:solidFill>
                            <a:latin typeface="Cambria Math" panose="02040503050406030204" pitchFamily="18" charset="0"/>
                            <a:ea typeface="Cambria Math" panose="02040503050406030204" pitchFamily="18" charset="0"/>
                          </a:rPr>
                          <m:t>𝑡</m:t>
                        </m:r>
                        <m:r>
                          <a:rPr lang="pl-PL" sz="1600" b="0" i="1" smtClean="0">
                            <a:solidFill>
                              <a:srgbClr val="C00000"/>
                            </a:solidFill>
                            <a:latin typeface="Cambria Math" panose="02040503050406030204" pitchFamily="18" charset="0"/>
                            <a:ea typeface="Cambria Math" panose="02040503050406030204" pitchFamily="18" charset="0"/>
                          </a:rPr>
                          <m:t>,</m:t>
                        </m:r>
                        <m:r>
                          <a:rPr lang="pl-PL" sz="1600" b="0" i="1" smtClean="0">
                            <a:solidFill>
                              <a:srgbClr val="C00000"/>
                            </a:solidFill>
                            <a:latin typeface="Cambria Math" panose="02040503050406030204" pitchFamily="18" charset="0"/>
                            <a:ea typeface="Cambria Math" panose="02040503050406030204" pitchFamily="18" charset="0"/>
                          </a:rPr>
                          <m:t>𝑥</m:t>
                        </m:r>
                        <m:r>
                          <a:rPr lang="pl-PL" sz="1600" b="0" i="1" smtClean="0">
                            <a:solidFill>
                              <a:srgbClr val="C00000"/>
                            </a:solidFill>
                            <a:latin typeface="Cambria Math" panose="02040503050406030204" pitchFamily="18" charset="0"/>
                            <a:ea typeface="Cambria Math" panose="02040503050406030204" pitchFamily="18" charset="0"/>
                          </a:rPr>
                          <m:t>,</m:t>
                        </m:r>
                        <m:r>
                          <a:rPr lang="pl-PL" sz="1600" b="0" i="1" smtClean="0">
                            <a:solidFill>
                              <a:srgbClr val="C00000"/>
                            </a:solidFill>
                            <a:latin typeface="Cambria Math" panose="02040503050406030204" pitchFamily="18" charset="0"/>
                            <a:ea typeface="Cambria Math" panose="02040503050406030204" pitchFamily="18" charset="0"/>
                          </a:rPr>
                          <m:t>𝑦</m:t>
                        </m:r>
                        <m:r>
                          <a:rPr lang="pl-PL" sz="1600" b="0" i="1" smtClean="0">
                            <a:solidFill>
                              <a:srgbClr val="C00000"/>
                            </a:solidFill>
                            <a:latin typeface="Cambria Math" panose="02040503050406030204" pitchFamily="18" charset="0"/>
                            <a:ea typeface="Cambria Math" panose="02040503050406030204" pitchFamily="18" charset="0"/>
                          </a:rPr>
                          <m:t>,</m:t>
                        </m:r>
                        <m:r>
                          <a:rPr lang="pl-PL" sz="1600" b="0" i="1" smtClean="0">
                            <a:solidFill>
                              <a:srgbClr val="C00000"/>
                            </a:solidFill>
                            <a:latin typeface="Cambria Math" panose="02040503050406030204" pitchFamily="18" charset="0"/>
                            <a:ea typeface="Cambria Math" panose="02040503050406030204" pitchFamily="18" charset="0"/>
                          </a:rPr>
                          <m:t>𝑧</m:t>
                        </m:r>
                      </m:e>
                    </m:d>
                  </m:oMath>
                </a14:m>
                <a:endParaRPr lang="pl-PL" sz="1600" b="0" dirty="0">
                  <a:solidFill>
                    <a:srgbClr val="C00000"/>
                  </a:solidFill>
                  <a:ea typeface="Cambria Math" panose="02040503050406030204" pitchFamily="18" charset="0"/>
                </a:endParaRPr>
              </a:p>
              <a:p>
                <a:pPr marL="742950" lvl="1" indent="-285750">
                  <a:buFontTx/>
                  <a:buChar char="­"/>
                </a:pPr>
                <a:r>
                  <a:rPr lang="pl-PL" sz="1600" dirty="0">
                    <a:solidFill>
                      <a:srgbClr val="C00000"/>
                    </a:solidFill>
                  </a:rPr>
                  <a:t>energii i pędu: </a:t>
                </a:r>
                <a14:m>
                  <m:oMath xmlns:m="http://schemas.openxmlformats.org/officeDocument/2006/math">
                    <m:sSup>
                      <m:sSupPr>
                        <m:ctrlPr>
                          <a:rPr lang="pl-PL" sz="1600" i="1">
                            <a:solidFill>
                              <a:srgbClr val="C00000"/>
                            </a:solidFill>
                            <a:latin typeface="Cambria Math" panose="02040503050406030204" pitchFamily="18" charset="0"/>
                          </a:rPr>
                        </m:ctrlPr>
                      </m:sSupPr>
                      <m:e>
                        <m:r>
                          <a:rPr lang="pl-PL" sz="1600" b="0" i="1" smtClean="0">
                            <a:solidFill>
                              <a:srgbClr val="C00000"/>
                            </a:solidFill>
                            <a:latin typeface="Cambria Math" panose="02040503050406030204" pitchFamily="18" charset="0"/>
                          </a:rPr>
                          <m:t>𝑃</m:t>
                        </m:r>
                      </m:e>
                      <m:sup>
                        <m:r>
                          <a:rPr lang="pl-PL" sz="1600" i="1">
                            <a:solidFill>
                              <a:srgbClr val="C00000"/>
                            </a:solidFill>
                            <a:latin typeface="Cambria Math" panose="02040503050406030204" pitchFamily="18" charset="0"/>
                            <a:ea typeface="Cambria Math" panose="02040503050406030204" pitchFamily="18" charset="0"/>
                          </a:rPr>
                          <m:t>𝜇</m:t>
                        </m:r>
                      </m:sup>
                    </m:sSup>
                    <m:r>
                      <a:rPr lang="pl-PL" sz="1600" i="1">
                        <a:solidFill>
                          <a:srgbClr val="C00000"/>
                        </a:solidFill>
                        <a:latin typeface="Cambria Math" panose="02040503050406030204" pitchFamily="18" charset="0"/>
                        <a:ea typeface="Cambria Math" panose="02040503050406030204" pitchFamily="18" charset="0"/>
                      </a:rPr>
                      <m:t>=</m:t>
                    </m:r>
                    <m:d>
                      <m:dPr>
                        <m:ctrlPr>
                          <a:rPr lang="pl-PL" sz="1600" i="1">
                            <a:solidFill>
                              <a:srgbClr val="C00000"/>
                            </a:solidFill>
                            <a:latin typeface="Cambria Math" panose="02040503050406030204" pitchFamily="18" charset="0"/>
                            <a:ea typeface="Cambria Math" panose="02040503050406030204" pitchFamily="18" charset="0"/>
                          </a:rPr>
                        </m:ctrlPr>
                      </m:dPr>
                      <m:e>
                        <m:r>
                          <a:rPr lang="pl-PL" sz="1600" b="0" i="1" smtClean="0">
                            <a:solidFill>
                              <a:srgbClr val="C00000"/>
                            </a:solidFill>
                            <a:latin typeface="Cambria Math" panose="02040503050406030204" pitchFamily="18" charset="0"/>
                            <a:ea typeface="Cambria Math" panose="02040503050406030204" pitchFamily="18" charset="0"/>
                          </a:rPr>
                          <m:t>𝐸</m:t>
                        </m:r>
                        <m:r>
                          <a:rPr lang="pl-PL" sz="1600" i="1">
                            <a:solidFill>
                              <a:srgbClr val="C00000"/>
                            </a:solidFill>
                            <a:latin typeface="Cambria Math" panose="02040503050406030204" pitchFamily="18" charset="0"/>
                            <a:ea typeface="Cambria Math" panose="02040503050406030204" pitchFamily="18" charset="0"/>
                          </a:rPr>
                          <m:t>,</m:t>
                        </m:r>
                        <m:sSub>
                          <m:sSubPr>
                            <m:ctrlPr>
                              <a:rPr lang="pl-PL" sz="1600" b="0" i="1" smtClean="0">
                                <a:solidFill>
                                  <a:srgbClr val="C00000"/>
                                </a:solidFill>
                                <a:latin typeface="Cambria Math" panose="02040503050406030204" pitchFamily="18" charset="0"/>
                                <a:ea typeface="Cambria Math" panose="02040503050406030204" pitchFamily="18" charset="0"/>
                              </a:rPr>
                            </m:ctrlPr>
                          </m:sSubPr>
                          <m:e>
                            <m:r>
                              <a:rPr lang="pl-PL" sz="1600" b="0" i="1" smtClean="0">
                                <a:solidFill>
                                  <a:srgbClr val="C00000"/>
                                </a:solidFill>
                                <a:latin typeface="Cambria Math" panose="02040503050406030204" pitchFamily="18" charset="0"/>
                                <a:ea typeface="Cambria Math" panose="02040503050406030204" pitchFamily="18" charset="0"/>
                              </a:rPr>
                              <m:t>𝑝</m:t>
                            </m:r>
                          </m:e>
                          <m:sub>
                            <m:r>
                              <a:rPr lang="pl-PL" sz="1600" b="0" i="1" smtClean="0">
                                <a:solidFill>
                                  <a:srgbClr val="C00000"/>
                                </a:solidFill>
                                <a:latin typeface="Cambria Math" panose="02040503050406030204" pitchFamily="18" charset="0"/>
                                <a:ea typeface="Cambria Math" panose="02040503050406030204" pitchFamily="18" charset="0"/>
                              </a:rPr>
                              <m:t>𝑥</m:t>
                            </m:r>
                          </m:sub>
                        </m:sSub>
                        <m:r>
                          <a:rPr lang="pl-PL" sz="1600" i="1">
                            <a:solidFill>
                              <a:srgbClr val="C00000"/>
                            </a:solidFill>
                            <a:latin typeface="Cambria Math" panose="02040503050406030204" pitchFamily="18" charset="0"/>
                            <a:ea typeface="Cambria Math" panose="02040503050406030204" pitchFamily="18" charset="0"/>
                          </a:rPr>
                          <m:t>,</m:t>
                        </m:r>
                        <m:sSub>
                          <m:sSubPr>
                            <m:ctrlPr>
                              <a:rPr lang="pl-PL" sz="1600" b="0" i="1" smtClean="0">
                                <a:solidFill>
                                  <a:srgbClr val="C00000"/>
                                </a:solidFill>
                                <a:latin typeface="Cambria Math" panose="02040503050406030204" pitchFamily="18" charset="0"/>
                                <a:ea typeface="Cambria Math" panose="02040503050406030204" pitchFamily="18" charset="0"/>
                              </a:rPr>
                            </m:ctrlPr>
                          </m:sSubPr>
                          <m:e>
                            <m:r>
                              <a:rPr lang="pl-PL" sz="1600" b="0" i="1" smtClean="0">
                                <a:solidFill>
                                  <a:srgbClr val="C00000"/>
                                </a:solidFill>
                                <a:latin typeface="Cambria Math" panose="02040503050406030204" pitchFamily="18" charset="0"/>
                                <a:ea typeface="Cambria Math" panose="02040503050406030204" pitchFamily="18" charset="0"/>
                              </a:rPr>
                              <m:t>𝑝</m:t>
                            </m:r>
                          </m:e>
                          <m:sub>
                            <m:r>
                              <a:rPr lang="pl-PL" sz="1600" b="0" i="1" smtClean="0">
                                <a:solidFill>
                                  <a:srgbClr val="C00000"/>
                                </a:solidFill>
                                <a:latin typeface="Cambria Math" panose="02040503050406030204" pitchFamily="18" charset="0"/>
                                <a:ea typeface="Cambria Math" panose="02040503050406030204" pitchFamily="18" charset="0"/>
                              </a:rPr>
                              <m:t>𝑦</m:t>
                            </m:r>
                          </m:sub>
                        </m:sSub>
                        <m:r>
                          <a:rPr lang="pl-PL" sz="1600" i="1">
                            <a:solidFill>
                              <a:srgbClr val="C00000"/>
                            </a:solidFill>
                            <a:latin typeface="Cambria Math" panose="02040503050406030204" pitchFamily="18" charset="0"/>
                            <a:ea typeface="Cambria Math" panose="02040503050406030204" pitchFamily="18" charset="0"/>
                          </a:rPr>
                          <m:t>,</m:t>
                        </m:r>
                        <m:sSub>
                          <m:sSubPr>
                            <m:ctrlPr>
                              <a:rPr lang="pl-PL" sz="1600" b="0" i="1" smtClean="0">
                                <a:solidFill>
                                  <a:srgbClr val="C00000"/>
                                </a:solidFill>
                                <a:latin typeface="Cambria Math" panose="02040503050406030204" pitchFamily="18" charset="0"/>
                                <a:ea typeface="Cambria Math" panose="02040503050406030204" pitchFamily="18" charset="0"/>
                              </a:rPr>
                            </m:ctrlPr>
                          </m:sSubPr>
                          <m:e>
                            <m:r>
                              <a:rPr lang="pl-PL" sz="1600" b="0" i="1" smtClean="0">
                                <a:solidFill>
                                  <a:srgbClr val="C00000"/>
                                </a:solidFill>
                                <a:latin typeface="Cambria Math" panose="02040503050406030204" pitchFamily="18" charset="0"/>
                                <a:ea typeface="Cambria Math" panose="02040503050406030204" pitchFamily="18" charset="0"/>
                              </a:rPr>
                              <m:t>𝑝</m:t>
                            </m:r>
                          </m:e>
                          <m:sub>
                            <m:r>
                              <a:rPr lang="pl-PL" sz="1600" b="0" i="1" smtClean="0">
                                <a:solidFill>
                                  <a:srgbClr val="C00000"/>
                                </a:solidFill>
                                <a:latin typeface="Cambria Math" panose="02040503050406030204" pitchFamily="18" charset="0"/>
                                <a:ea typeface="Cambria Math" panose="02040503050406030204" pitchFamily="18" charset="0"/>
                              </a:rPr>
                              <m:t>𝑧</m:t>
                            </m:r>
                          </m:sub>
                        </m:sSub>
                      </m:e>
                    </m:d>
                  </m:oMath>
                </a14:m>
                <a:endParaRPr lang="pl-PL" sz="1600" dirty="0">
                  <a:ea typeface="Cambria Math" panose="02040503050406030204" pitchFamily="18" charset="0"/>
                </a:endParaRPr>
              </a:p>
              <a:p>
                <a:pPr marL="742950" lvl="1" indent="-285750">
                  <a:buFontTx/>
                  <a:buChar char="­"/>
                </a:pPr>
                <a:r>
                  <a:rPr lang="pl-PL" sz="1600" dirty="0"/>
                  <a:t>potencjału: </a:t>
                </a:r>
                <a14:m>
                  <m:oMath xmlns:m="http://schemas.openxmlformats.org/officeDocument/2006/math">
                    <m:sSup>
                      <m:sSupPr>
                        <m:ctrlPr>
                          <a:rPr lang="pl-PL" sz="1600" i="1">
                            <a:latin typeface="Cambria Math" panose="02040503050406030204" pitchFamily="18" charset="0"/>
                          </a:rPr>
                        </m:ctrlPr>
                      </m:sSupPr>
                      <m:e>
                        <m:r>
                          <a:rPr lang="pl-PL" sz="1600" i="1">
                            <a:latin typeface="Cambria Math" panose="02040503050406030204" pitchFamily="18" charset="0"/>
                          </a:rPr>
                          <m:t>𝑝</m:t>
                        </m:r>
                      </m:e>
                      <m:sup>
                        <m:r>
                          <a:rPr lang="pl-PL" sz="1600" i="1">
                            <a:latin typeface="Cambria Math" panose="02040503050406030204" pitchFamily="18" charset="0"/>
                            <a:ea typeface="Cambria Math" panose="02040503050406030204" pitchFamily="18" charset="0"/>
                          </a:rPr>
                          <m:t>𝜇</m:t>
                        </m:r>
                      </m:sup>
                    </m:sSup>
                    <m:r>
                      <a:rPr lang="pl-PL" sz="1600" i="1">
                        <a:latin typeface="Cambria Math" panose="02040503050406030204" pitchFamily="18" charset="0"/>
                        <a:ea typeface="Cambria Math" panose="02040503050406030204" pitchFamily="18" charset="0"/>
                      </a:rPr>
                      <m:t>=</m:t>
                    </m:r>
                    <m:d>
                      <m:dPr>
                        <m:ctrlPr>
                          <a:rPr lang="pl-PL" sz="1600" i="1" smtClean="0">
                            <a:latin typeface="Cambria Math" panose="02040503050406030204" pitchFamily="18" charset="0"/>
                            <a:ea typeface="Cambria Math" panose="02040503050406030204" pitchFamily="18" charset="0"/>
                          </a:rPr>
                        </m:ctrlPr>
                      </m:dPr>
                      <m:e>
                        <m:r>
                          <a:rPr lang="pl-PL" sz="1600" i="1" smtClean="0">
                            <a:latin typeface="Cambria Math" panose="02040503050406030204" pitchFamily="18" charset="0"/>
                            <a:ea typeface="Cambria Math" panose="02040503050406030204" pitchFamily="18" charset="0"/>
                          </a:rPr>
                          <m:t>𝜑</m:t>
                        </m:r>
                        <m:r>
                          <a:rPr lang="pl-PL" sz="1600" b="0" i="1" smtClean="0">
                            <a:latin typeface="Cambria Math" panose="02040503050406030204" pitchFamily="18" charset="0"/>
                            <a:ea typeface="Cambria Math" panose="02040503050406030204" pitchFamily="18" charset="0"/>
                          </a:rPr>
                          <m:t>,</m:t>
                        </m:r>
                        <m:acc>
                          <m:accPr>
                            <m:chr m:val="⃗"/>
                            <m:ctrlPr>
                              <a:rPr lang="pl-PL" sz="1600" b="0" i="1" smtClean="0">
                                <a:latin typeface="Cambria Math" panose="02040503050406030204" pitchFamily="18" charset="0"/>
                                <a:ea typeface="Cambria Math" panose="02040503050406030204" pitchFamily="18" charset="0"/>
                              </a:rPr>
                            </m:ctrlPr>
                          </m:accPr>
                          <m:e>
                            <m:r>
                              <a:rPr lang="pl-PL" sz="1600" b="0" i="1" smtClean="0">
                                <a:latin typeface="Cambria Math" panose="02040503050406030204" pitchFamily="18" charset="0"/>
                                <a:ea typeface="Cambria Math" panose="02040503050406030204" pitchFamily="18" charset="0"/>
                              </a:rPr>
                              <m:t>𝐴</m:t>
                            </m:r>
                          </m:e>
                        </m:acc>
                      </m:e>
                    </m:d>
                  </m:oMath>
                </a14:m>
                <a:r>
                  <a:rPr lang="pl-PL" sz="1600" dirty="0"/>
                  <a:t> </a:t>
                </a:r>
              </a:p>
              <a:p>
                <a:pPr marL="742950" lvl="1" indent="-285750">
                  <a:buFontTx/>
                  <a:buChar char="­"/>
                </a:pPr>
                <a:r>
                  <a:rPr lang="pl-PL" sz="1600" dirty="0"/>
                  <a:t>gęstości prądu: </a:t>
                </a:r>
                <a14:m>
                  <m:oMath xmlns:m="http://schemas.openxmlformats.org/officeDocument/2006/math">
                    <m:sSup>
                      <m:sSupPr>
                        <m:ctrlPr>
                          <a:rPr lang="pl-PL" sz="1600" i="1">
                            <a:latin typeface="Cambria Math" panose="02040503050406030204" pitchFamily="18" charset="0"/>
                          </a:rPr>
                        </m:ctrlPr>
                      </m:sSupPr>
                      <m:e>
                        <m:r>
                          <a:rPr lang="pl-PL" sz="1600" b="0" i="1" smtClean="0">
                            <a:latin typeface="Cambria Math" panose="02040503050406030204" pitchFamily="18" charset="0"/>
                          </a:rPr>
                          <m:t>𝑗</m:t>
                        </m:r>
                      </m:e>
                      <m:sup>
                        <m:r>
                          <a:rPr lang="pl-PL" sz="1600" i="1">
                            <a:latin typeface="Cambria Math" panose="02040503050406030204" pitchFamily="18" charset="0"/>
                            <a:ea typeface="Cambria Math" panose="02040503050406030204" pitchFamily="18" charset="0"/>
                          </a:rPr>
                          <m:t>𝜇</m:t>
                        </m:r>
                      </m:sup>
                    </m:sSup>
                    <m:r>
                      <a:rPr lang="pl-PL" sz="1600" i="1">
                        <a:latin typeface="Cambria Math" panose="02040503050406030204" pitchFamily="18" charset="0"/>
                        <a:ea typeface="Cambria Math" panose="02040503050406030204" pitchFamily="18" charset="0"/>
                      </a:rPr>
                      <m:t>=</m:t>
                    </m:r>
                    <m:d>
                      <m:dPr>
                        <m:ctrlPr>
                          <a:rPr lang="pl-PL" sz="1600" i="1">
                            <a:latin typeface="Cambria Math" panose="02040503050406030204" pitchFamily="18" charset="0"/>
                            <a:ea typeface="Cambria Math" panose="02040503050406030204" pitchFamily="18" charset="0"/>
                          </a:rPr>
                        </m:ctrlPr>
                      </m:dPr>
                      <m:e>
                        <m:r>
                          <a:rPr lang="pl-PL" sz="1600" i="1" smtClean="0">
                            <a:latin typeface="Cambria Math" panose="02040503050406030204" pitchFamily="18" charset="0"/>
                            <a:ea typeface="Cambria Math" panose="02040503050406030204" pitchFamily="18" charset="0"/>
                          </a:rPr>
                          <m:t>𝜌</m:t>
                        </m:r>
                        <m:r>
                          <a:rPr lang="pl-PL" sz="1600" i="1">
                            <a:latin typeface="Cambria Math" panose="02040503050406030204" pitchFamily="18" charset="0"/>
                            <a:ea typeface="Cambria Math" panose="02040503050406030204" pitchFamily="18" charset="0"/>
                          </a:rPr>
                          <m:t>,</m:t>
                        </m:r>
                        <m:r>
                          <a:rPr lang="pl-PL" sz="1600" b="0" i="1" smtClean="0">
                            <a:latin typeface="Cambria Math" panose="02040503050406030204" pitchFamily="18" charset="0"/>
                            <a:ea typeface="Cambria Math" panose="02040503050406030204" pitchFamily="18" charset="0"/>
                          </a:rPr>
                          <m:t>𝑗</m:t>
                        </m:r>
                      </m:e>
                    </m:d>
                  </m:oMath>
                </a14:m>
                <a:endParaRPr lang="pl-PL" sz="1600" dirty="0"/>
              </a:p>
              <a:p>
                <a:endParaRPr lang="en-GB" dirty="0"/>
              </a:p>
            </p:txBody>
          </p:sp>
        </mc:Choice>
        <mc:Fallback xmlns="">
          <p:sp>
            <p:nvSpPr>
              <p:cNvPr id="31" name="pole tekstowe 30">
                <a:extLst>
                  <a:ext uri="{FF2B5EF4-FFF2-40B4-BE49-F238E27FC236}">
                    <a16:creationId xmlns:a16="http://schemas.microsoft.com/office/drawing/2014/main" id="{9DB2EEEC-9513-4637-A110-D1CAA9FDBEAB}"/>
                  </a:ext>
                </a:extLst>
              </p:cNvPr>
              <p:cNvSpPr txBox="1">
                <a:spLocks noRot="1" noChangeAspect="1" noMove="1" noResize="1" noEditPoints="1" noAdjustHandles="1" noChangeArrowheads="1" noChangeShapeType="1" noTextEdit="1"/>
              </p:cNvSpPr>
              <p:nvPr/>
            </p:nvSpPr>
            <p:spPr>
              <a:xfrm>
                <a:off x="449886" y="2303807"/>
                <a:ext cx="3901133" cy="1692899"/>
              </a:xfrm>
              <a:prstGeom prst="rect">
                <a:avLst/>
              </a:prstGeom>
              <a:blipFill>
                <a:blip r:embed="rId6"/>
                <a:stretch>
                  <a:fillRect l="-625" t="-1079"/>
                </a:stretch>
              </a:blipFill>
            </p:spPr>
            <p:txBody>
              <a:bodyPr/>
              <a:lstStyle/>
              <a:p>
                <a:r>
                  <a:rPr lang="en-GB">
                    <a:noFill/>
                  </a:rPr>
                  <a:t> </a:t>
                </a:r>
              </a:p>
            </p:txBody>
          </p:sp>
        </mc:Fallback>
      </mc:AlternateContent>
    </p:spTree>
    <p:extLst>
      <p:ext uri="{BB962C8B-B14F-4D97-AF65-F5344CB8AC3E}">
        <p14:creationId xmlns:p14="http://schemas.microsoft.com/office/powerpoint/2010/main" val="128547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Interwały</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3</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5" name="Prostokąt 4">
                <a:extLst>
                  <a:ext uri="{FF2B5EF4-FFF2-40B4-BE49-F238E27FC236}">
                    <a16:creationId xmlns:a16="http://schemas.microsoft.com/office/drawing/2014/main" id="{B6E41468-C10E-4C97-AE08-4A3451E128E3}"/>
                  </a:ext>
                </a:extLst>
              </p:cNvPr>
              <p:cNvSpPr/>
              <p:nvPr/>
            </p:nvSpPr>
            <p:spPr>
              <a:xfrm>
                <a:off x="794733" y="1322689"/>
                <a:ext cx="1804533" cy="369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l-PL" sz="1600" b="1" i="1" smtClean="0">
                              <a:solidFill>
                                <a:srgbClr val="C00000"/>
                              </a:solidFill>
                              <a:latin typeface="Cambria Math" panose="02040503050406030204" pitchFamily="18" charset="0"/>
                            </a:rPr>
                          </m:ctrlPr>
                        </m:sSupPr>
                        <m:e>
                          <m:r>
                            <a:rPr lang="pl-PL" sz="1600" b="1" i="1">
                              <a:solidFill>
                                <a:srgbClr val="C00000"/>
                              </a:solidFill>
                              <a:latin typeface="Cambria Math" panose="02040503050406030204" pitchFamily="18" charset="0"/>
                            </a:rPr>
                            <m:t>𝑷</m:t>
                          </m:r>
                        </m:e>
                        <m:sup>
                          <m:r>
                            <a:rPr lang="pl-PL" sz="1600" b="1" i="1">
                              <a:solidFill>
                                <a:srgbClr val="C00000"/>
                              </a:solidFill>
                              <a:latin typeface="Cambria Math" panose="02040503050406030204" pitchFamily="18" charset="0"/>
                            </a:rPr>
                            <m:t>𝟐</m:t>
                          </m:r>
                        </m:sup>
                      </m:sSup>
                      <m:r>
                        <a:rPr lang="pl-PL" sz="1600" b="1" i="1">
                          <a:solidFill>
                            <a:srgbClr val="C00000"/>
                          </a:solidFill>
                          <a:latin typeface="Cambria Math" panose="02040503050406030204" pitchFamily="18" charset="0"/>
                        </a:rPr>
                        <m:t>=</m:t>
                      </m:r>
                      <m:sSub>
                        <m:sSubPr>
                          <m:ctrlPr>
                            <a:rPr lang="pl-PL" sz="1600" b="1" i="1">
                              <a:solidFill>
                                <a:srgbClr val="C00000"/>
                              </a:solidFill>
                              <a:latin typeface="Cambria Math" panose="02040503050406030204" pitchFamily="18" charset="0"/>
                            </a:rPr>
                          </m:ctrlPr>
                        </m:sSubPr>
                        <m:e>
                          <m:r>
                            <a:rPr lang="pl-PL" sz="1600" b="1" i="1">
                              <a:solidFill>
                                <a:srgbClr val="C00000"/>
                              </a:solidFill>
                              <a:latin typeface="Cambria Math" panose="02040503050406030204" pitchFamily="18" charset="0"/>
                            </a:rPr>
                            <m:t>𝒑</m:t>
                          </m:r>
                        </m:e>
                        <m:sub>
                          <m:r>
                            <a:rPr lang="pl-PL" sz="1600" b="1" i="1">
                              <a:solidFill>
                                <a:srgbClr val="C00000"/>
                              </a:solidFill>
                              <a:latin typeface="Cambria Math" panose="02040503050406030204" pitchFamily="18" charset="0"/>
                              <a:ea typeface="Cambria Math" panose="02040503050406030204" pitchFamily="18" charset="0"/>
                            </a:rPr>
                            <m:t>𝝁</m:t>
                          </m:r>
                        </m:sub>
                      </m:sSub>
                      <m:sSup>
                        <m:sSupPr>
                          <m:ctrlPr>
                            <a:rPr lang="pl-PL" sz="1600" b="1" i="1">
                              <a:solidFill>
                                <a:srgbClr val="C00000"/>
                              </a:solidFill>
                              <a:latin typeface="Cambria Math" panose="02040503050406030204" pitchFamily="18" charset="0"/>
                            </a:rPr>
                          </m:ctrlPr>
                        </m:sSupPr>
                        <m:e>
                          <m:r>
                            <a:rPr lang="pl-PL" sz="1600" b="1" i="1">
                              <a:solidFill>
                                <a:srgbClr val="C00000"/>
                              </a:solidFill>
                              <a:latin typeface="Cambria Math" panose="02040503050406030204" pitchFamily="18" charset="0"/>
                            </a:rPr>
                            <m:t>𝒑</m:t>
                          </m:r>
                        </m:e>
                        <m:sup>
                          <m:r>
                            <a:rPr lang="pl-PL" sz="1600" b="1" i="1" smtClean="0">
                              <a:solidFill>
                                <a:srgbClr val="C00000"/>
                              </a:solidFill>
                              <a:latin typeface="Cambria Math" panose="02040503050406030204" pitchFamily="18" charset="0"/>
                              <a:ea typeface="Cambria Math" panose="02040503050406030204" pitchFamily="18" charset="0"/>
                            </a:rPr>
                            <m:t>𝝁</m:t>
                          </m:r>
                        </m:sup>
                      </m:sSup>
                      <m:r>
                        <a:rPr lang="pl-PL" sz="1600" b="1" i="1" smtClean="0">
                          <a:solidFill>
                            <a:srgbClr val="C00000"/>
                          </a:solidFill>
                          <a:latin typeface="Cambria Math" panose="02040503050406030204" pitchFamily="18" charset="0"/>
                          <a:ea typeface="Cambria Math" panose="02040503050406030204" pitchFamily="18" charset="0"/>
                        </a:rPr>
                        <m:t>≡</m:t>
                      </m:r>
                      <m:sSup>
                        <m:sSupPr>
                          <m:ctrlPr>
                            <a:rPr lang="pl-PL" sz="1600" b="1" i="1" smtClean="0">
                              <a:solidFill>
                                <a:srgbClr val="C00000"/>
                              </a:solidFill>
                              <a:latin typeface="Cambria Math" panose="02040503050406030204" pitchFamily="18" charset="0"/>
                              <a:ea typeface="Cambria Math" panose="02040503050406030204" pitchFamily="18" charset="0"/>
                            </a:rPr>
                          </m:ctrlPr>
                        </m:sSupPr>
                        <m:e>
                          <m:r>
                            <a:rPr lang="pl-PL" sz="1600" b="1" i="1" smtClean="0">
                              <a:solidFill>
                                <a:srgbClr val="C00000"/>
                              </a:solidFill>
                              <a:latin typeface="Cambria Math" panose="02040503050406030204" pitchFamily="18" charset="0"/>
                              <a:ea typeface="Cambria Math" panose="02040503050406030204" pitchFamily="18" charset="0"/>
                            </a:rPr>
                            <m:t>𝒎</m:t>
                          </m:r>
                        </m:e>
                        <m:sup>
                          <m:r>
                            <a:rPr lang="pl-PL" sz="1600" b="1" i="1" smtClean="0">
                              <a:solidFill>
                                <a:srgbClr val="C00000"/>
                              </a:solidFill>
                              <a:latin typeface="Cambria Math" panose="02040503050406030204" pitchFamily="18" charset="0"/>
                              <a:ea typeface="Cambria Math" panose="02040503050406030204" pitchFamily="18" charset="0"/>
                            </a:rPr>
                            <m:t>𝟐</m:t>
                          </m:r>
                        </m:sup>
                      </m:sSup>
                      <m:r>
                        <a:rPr lang="pl-PL" sz="1600" b="1" i="1">
                          <a:solidFill>
                            <a:srgbClr val="C00000"/>
                          </a:solidFill>
                          <a:latin typeface="Cambria Math" panose="02040503050406030204" pitchFamily="18" charset="0"/>
                          <a:ea typeface="Cambria Math" panose="02040503050406030204" pitchFamily="18" charset="0"/>
                        </a:rPr>
                        <m:t> </m:t>
                      </m:r>
                    </m:oMath>
                  </m:oMathPara>
                </a14:m>
                <a:endParaRPr lang="en-GB" dirty="0"/>
              </a:p>
            </p:txBody>
          </p:sp>
        </mc:Choice>
        <mc:Fallback xmlns="">
          <p:sp>
            <p:nvSpPr>
              <p:cNvPr id="5" name="Prostokąt 4">
                <a:extLst>
                  <a:ext uri="{FF2B5EF4-FFF2-40B4-BE49-F238E27FC236}">
                    <a16:creationId xmlns:a16="http://schemas.microsoft.com/office/drawing/2014/main" id="{B6E41468-C10E-4C97-AE08-4A3451E128E3}"/>
                  </a:ext>
                </a:extLst>
              </p:cNvPr>
              <p:cNvSpPr>
                <a:spLocks noRot="1" noChangeAspect="1" noMove="1" noResize="1" noEditPoints="1" noAdjustHandles="1" noChangeArrowheads="1" noChangeShapeType="1" noTextEdit="1"/>
              </p:cNvSpPr>
              <p:nvPr/>
            </p:nvSpPr>
            <p:spPr>
              <a:xfrm>
                <a:off x="794733" y="1322689"/>
                <a:ext cx="1804533" cy="369717"/>
              </a:xfrm>
              <a:prstGeom prst="rect">
                <a:avLst/>
              </a:prstGeom>
              <a:blipFill>
                <a:blip r:embed="rId2"/>
                <a:stretch>
                  <a:fillRect b="-16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Prostokąt 6">
                <a:extLst>
                  <a:ext uri="{FF2B5EF4-FFF2-40B4-BE49-F238E27FC236}">
                    <a16:creationId xmlns:a16="http://schemas.microsoft.com/office/drawing/2014/main" id="{5E5A55AA-4C8A-40DF-9024-962AD62E707A}"/>
                  </a:ext>
                </a:extLst>
              </p:cNvPr>
              <p:cNvSpPr/>
              <p:nvPr/>
            </p:nvSpPr>
            <p:spPr>
              <a:xfrm>
                <a:off x="744780" y="1692406"/>
                <a:ext cx="1495859" cy="344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l-PL" sz="1600" b="1" i="1">
                              <a:solidFill>
                                <a:srgbClr val="C00000"/>
                              </a:solidFill>
                              <a:latin typeface="Cambria Math" panose="02040503050406030204" pitchFamily="18" charset="0"/>
                            </a:rPr>
                          </m:ctrlPr>
                        </m:sSupPr>
                        <m:e>
                          <m:r>
                            <a:rPr lang="pl-PL" sz="1600" b="1" i="1">
                              <a:solidFill>
                                <a:srgbClr val="C00000"/>
                              </a:solidFill>
                              <a:latin typeface="Cambria Math" panose="02040503050406030204" pitchFamily="18" charset="0"/>
                            </a:rPr>
                            <m:t>𝒎</m:t>
                          </m:r>
                        </m:e>
                        <m:sup>
                          <m:r>
                            <a:rPr lang="pl-PL" sz="1600" b="1" i="1">
                              <a:solidFill>
                                <a:srgbClr val="C00000"/>
                              </a:solidFill>
                              <a:latin typeface="Cambria Math" panose="02040503050406030204" pitchFamily="18" charset="0"/>
                            </a:rPr>
                            <m:t>𝟐</m:t>
                          </m:r>
                        </m:sup>
                      </m:sSup>
                      <m:r>
                        <a:rPr lang="pl-PL" sz="1600" b="1" i="1">
                          <a:solidFill>
                            <a:srgbClr val="C00000"/>
                          </a:solidFill>
                          <a:latin typeface="Cambria Math" panose="02040503050406030204" pitchFamily="18" charset="0"/>
                        </a:rPr>
                        <m:t>=</m:t>
                      </m:r>
                      <m:sSup>
                        <m:sSupPr>
                          <m:ctrlPr>
                            <a:rPr lang="pl-PL" sz="1600" b="1" i="1">
                              <a:solidFill>
                                <a:srgbClr val="C00000"/>
                              </a:solidFill>
                              <a:latin typeface="Cambria Math" panose="02040503050406030204" pitchFamily="18" charset="0"/>
                            </a:rPr>
                          </m:ctrlPr>
                        </m:sSupPr>
                        <m:e>
                          <m:r>
                            <a:rPr lang="pl-PL" sz="1600" b="1" i="1">
                              <a:solidFill>
                                <a:srgbClr val="C00000"/>
                              </a:solidFill>
                              <a:latin typeface="Cambria Math" panose="02040503050406030204" pitchFamily="18" charset="0"/>
                            </a:rPr>
                            <m:t>𝑬</m:t>
                          </m:r>
                        </m:e>
                        <m:sup>
                          <m:r>
                            <a:rPr lang="pl-PL" sz="1600" b="1" i="1">
                              <a:solidFill>
                                <a:srgbClr val="C00000"/>
                              </a:solidFill>
                              <a:latin typeface="Cambria Math" panose="02040503050406030204" pitchFamily="18" charset="0"/>
                            </a:rPr>
                            <m:t>𝟐</m:t>
                          </m:r>
                        </m:sup>
                      </m:sSup>
                      <m:r>
                        <a:rPr lang="pl-PL" sz="1600" b="1" i="1">
                          <a:solidFill>
                            <a:srgbClr val="C00000"/>
                          </a:solidFill>
                          <a:latin typeface="Cambria Math" panose="02040503050406030204" pitchFamily="18" charset="0"/>
                        </a:rPr>
                        <m:t>−</m:t>
                      </m:r>
                      <m:sSup>
                        <m:sSupPr>
                          <m:ctrlPr>
                            <a:rPr lang="pl-PL" sz="1600" b="1" i="1">
                              <a:solidFill>
                                <a:srgbClr val="C00000"/>
                              </a:solidFill>
                              <a:latin typeface="Cambria Math" panose="02040503050406030204" pitchFamily="18" charset="0"/>
                            </a:rPr>
                          </m:ctrlPr>
                        </m:sSupPr>
                        <m:e>
                          <m:acc>
                            <m:accPr>
                              <m:chr m:val="⃗"/>
                              <m:ctrlPr>
                                <a:rPr lang="pl-PL" sz="1600" b="1" i="1">
                                  <a:solidFill>
                                    <a:srgbClr val="C00000"/>
                                  </a:solidFill>
                                  <a:latin typeface="Cambria Math" panose="02040503050406030204" pitchFamily="18" charset="0"/>
                                </a:rPr>
                              </m:ctrlPr>
                            </m:accPr>
                            <m:e>
                              <m:r>
                                <a:rPr lang="pl-PL" sz="1600" b="1" i="1">
                                  <a:solidFill>
                                    <a:srgbClr val="C00000"/>
                                  </a:solidFill>
                                  <a:latin typeface="Cambria Math" panose="02040503050406030204" pitchFamily="18" charset="0"/>
                                </a:rPr>
                                <m:t>𝒑</m:t>
                              </m:r>
                            </m:e>
                          </m:acc>
                        </m:e>
                        <m:sup>
                          <m:r>
                            <a:rPr lang="pl-PL" sz="1600" b="1" i="1">
                              <a:solidFill>
                                <a:srgbClr val="C00000"/>
                              </a:solidFill>
                              <a:latin typeface="Cambria Math" panose="02040503050406030204" pitchFamily="18" charset="0"/>
                            </a:rPr>
                            <m:t>𝟐</m:t>
                          </m:r>
                        </m:sup>
                      </m:sSup>
                    </m:oMath>
                  </m:oMathPara>
                </a14:m>
                <a:endParaRPr lang="en-GB" dirty="0"/>
              </a:p>
            </p:txBody>
          </p:sp>
        </mc:Choice>
        <mc:Fallback xmlns="">
          <p:sp>
            <p:nvSpPr>
              <p:cNvPr id="7" name="Prostokąt 6">
                <a:extLst>
                  <a:ext uri="{FF2B5EF4-FFF2-40B4-BE49-F238E27FC236}">
                    <a16:creationId xmlns:a16="http://schemas.microsoft.com/office/drawing/2014/main" id="{5E5A55AA-4C8A-40DF-9024-962AD62E707A}"/>
                  </a:ext>
                </a:extLst>
              </p:cNvPr>
              <p:cNvSpPr>
                <a:spLocks noRot="1" noChangeAspect="1" noMove="1" noResize="1" noEditPoints="1" noAdjustHandles="1" noChangeArrowheads="1" noChangeShapeType="1" noTextEdit="1"/>
              </p:cNvSpPr>
              <p:nvPr/>
            </p:nvSpPr>
            <p:spPr>
              <a:xfrm>
                <a:off x="744780" y="1692406"/>
                <a:ext cx="1495859" cy="344133"/>
              </a:xfrm>
              <a:prstGeom prst="rect">
                <a:avLst/>
              </a:prstGeom>
              <a:blipFill>
                <a:blip r:embed="rId3"/>
                <a:stretch>
                  <a:fillRect b="-5357"/>
                </a:stretch>
              </a:blipFill>
            </p:spPr>
            <p:txBody>
              <a:bodyPr/>
              <a:lstStyle/>
              <a:p>
                <a:r>
                  <a:rPr lang="en-GB">
                    <a:noFill/>
                  </a:rPr>
                  <a:t> </a:t>
                </a:r>
              </a:p>
            </p:txBody>
          </p:sp>
        </mc:Fallback>
      </mc:AlternateContent>
      <p:sp>
        <p:nvSpPr>
          <p:cNvPr id="8" name="pole tekstowe 7">
            <a:extLst>
              <a:ext uri="{FF2B5EF4-FFF2-40B4-BE49-F238E27FC236}">
                <a16:creationId xmlns:a16="http://schemas.microsoft.com/office/drawing/2014/main" id="{B6AE2DE3-4856-4A14-9FD8-7610B35398C4}"/>
              </a:ext>
            </a:extLst>
          </p:cNvPr>
          <p:cNvSpPr txBox="1"/>
          <p:nvPr/>
        </p:nvSpPr>
        <p:spPr>
          <a:xfrm>
            <a:off x="2634938" y="1390566"/>
            <a:ext cx="6179702" cy="584775"/>
          </a:xfrm>
          <a:prstGeom prst="rect">
            <a:avLst/>
          </a:prstGeom>
          <a:noFill/>
        </p:spPr>
        <p:txBody>
          <a:bodyPr wrap="square" rtlCol="0">
            <a:spAutoFit/>
          </a:bodyPr>
          <a:lstStyle/>
          <a:p>
            <a:r>
              <a:rPr lang="pl-PL" sz="1600" dirty="0"/>
              <a:t>Jest to definicja masy obiektów swobodnych (nieoddziałujących), zarówno punktowych, jak i złożonych.</a:t>
            </a:r>
          </a:p>
        </p:txBody>
      </p:sp>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1663DFA1-57BE-4096-90DB-5B9E881AC6C6}"/>
                  </a:ext>
                </a:extLst>
              </p:cNvPr>
              <p:cNvSpPr txBox="1"/>
              <p:nvPr/>
            </p:nvSpPr>
            <p:spPr>
              <a:xfrm>
                <a:off x="232270" y="2289671"/>
                <a:ext cx="4357485" cy="367562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pl-PL" sz="1600" dirty="0"/>
                  <a:t>dla </a:t>
                </a:r>
                <a:r>
                  <a:rPr lang="pl-PL" sz="1600" dirty="0" err="1"/>
                  <a:t>czterowektora</a:t>
                </a:r>
                <a:r>
                  <a:rPr lang="pl-PL" sz="1600" dirty="0"/>
                  <a:t> położenia interwał czasowy </a:t>
                </a:r>
                <a14:m>
                  <m:oMath xmlns:m="http://schemas.openxmlformats.org/officeDocument/2006/math">
                    <m:r>
                      <a:rPr lang="pl-PL" sz="1600" b="0" i="1" smtClean="0">
                        <a:latin typeface="Cambria Math" panose="02040503050406030204" pitchFamily="18" charset="0"/>
                      </a:rPr>
                      <m:t>𝑑</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𝑠</m:t>
                        </m:r>
                      </m:e>
                      <m:sup>
                        <m:r>
                          <a:rPr lang="pl-PL" sz="1600" b="0" i="1" smtClean="0">
                            <a:latin typeface="Cambria Math" panose="02040503050406030204" pitchFamily="18" charset="0"/>
                          </a:rPr>
                          <m:t>2</m:t>
                        </m:r>
                      </m:sup>
                    </m:sSup>
                    <m:r>
                      <a:rPr lang="pl-PL" sz="1600" b="0" i="1" smtClean="0">
                        <a:latin typeface="Cambria Math" panose="02040503050406030204" pitchFamily="18" charset="0"/>
                      </a:rPr>
                      <m:t>=</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𝑐</m:t>
                        </m:r>
                      </m:e>
                      <m:sup>
                        <m:r>
                          <a:rPr lang="pl-PL" sz="1600" b="0" i="1" smtClean="0">
                            <a:latin typeface="Cambria Math" panose="02040503050406030204" pitchFamily="18" charset="0"/>
                          </a:rPr>
                          <m:t>2</m:t>
                        </m:r>
                      </m:sup>
                    </m:sSup>
                    <m:r>
                      <a:rPr lang="pl-PL" sz="1600" b="0" i="1" smtClean="0">
                        <a:latin typeface="Cambria Math" panose="02040503050406030204" pitchFamily="18" charset="0"/>
                      </a:rPr>
                      <m:t>𝑑</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𝑡</m:t>
                        </m:r>
                      </m:e>
                      <m:sup>
                        <m:r>
                          <a:rPr lang="pl-PL" sz="1600" b="0" i="1" smtClean="0">
                            <a:latin typeface="Cambria Math" panose="02040503050406030204" pitchFamily="18" charset="0"/>
                          </a:rPr>
                          <m:t>2</m:t>
                        </m:r>
                      </m:sup>
                    </m:sSup>
                    <m:r>
                      <a:rPr lang="pl-PL" sz="1600" b="0" i="1" smtClean="0">
                        <a:latin typeface="Cambria Math" panose="02040503050406030204" pitchFamily="18" charset="0"/>
                      </a:rPr>
                      <m:t>−</m:t>
                    </m:r>
                    <m:r>
                      <a:rPr lang="pl-PL" sz="1600" b="0" i="1" smtClean="0">
                        <a:latin typeface="Cambria Math" panose="02040503050406030204" pitchFamily="18" charset="0"/>
                      </a:rPr>
                      <m:t>𝑑</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𝑥</m:t>
                        </m:r>
                      </m:e>
                      <m:sup>
                        <m:r>
                          <a:rPr lang="pl-PL" sz="1600" b="0" i="1" smtClean="0">
                            <a:latin typeface="Cambria Math" panose="02040503050406030204" pitchFamily="18" charset="0"/>
                          </a:rPr>
                          <m:t>2</m:t>
                        </m:r>
                      </m:sup>
                    </m:sSup>
                    <m:r>
                      <a:rPr lang="pl-PL" sz="1600" b="0" i="1" smtClean="0">
                        <a:latin typeface="Cambria Math" panose="02040503050406030204" pitchFamily="18" charset="0"/>
                      </a:rPr>
                      <m:t>−</m:t>
                    </m:r>
                    <m:r>
                      <a:rPr lang="pl-PL" sz="1600" b="0" i="1" smtClean="0">
                        <a:latin typeface="Cambria Math" panose="02040503050406030204" pitchFamily="18" charset="0"/>
                      </a:rPr>
                      <m:t>𝑑</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𝑦</m:t>
                        </m:r>
                      </m:e>
                      <m:sup>
                        <m:r>
                          <a:rPr lang="pl-PL" sz="1600" b="0" i="1" smtClean="0">
                            <a:latin typeface="Cambria Math" panose="02040503050406030204" pitchFamily="18" charset="0"/>
                          </a:rPr>
                          <m:t>2</m:t>
                        </m:r>
                      </m:sup>
                    </m:sSup>
                    <m:r>
                      <a:rPr lang="pl-PL" sz="1600" b="0" i="1" smtClean="0">
                        <a:latin typeface="Cambria Math" panose="02040503050406030204" pitchFamily="18" charset="0"/>
                      </a:rPr>
                      <m:t>−</m:t>
                    </m:r>
                    <m:r>
                      <a:rPr lang="pl-PL" sz="1600" b="0" i="1" smtClean="0">
                        <a:latin typeface="Cambria Math" panose="02040503050406030204" pitchFamily="18" charset="0"/>
                      </a:rPr>
                      <m:t>𝑑</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𝑧</m:t>
                        </m:r>
                      </m:e>
                      <m:sup>
                        <m:r>
                          <a:rPr lang="pl-PL" sz="1600" b="0" i="1" smtClean="0">
                            <a:latin typeface="Cambria Math" panose="02040503050406030204" pitchFamily="18" charset="0"/>
                          </a:rPr>
                          <m:t>2</m:t>
                        </m:r>
                      </m:sup>
                    </m:sSup>
                  </m:oMath>
                </a14:m>
                <a:r>
                  <a:rPr lang="pl-PL" sz="1600" dirty="0"/>
                  <a:t> jest niezmiennikiem TL (ma taką samą wartość we wszystkich układach odniesienia).</a:t>
                </a:r>
              </a:p>
              <a:p>
                <a:pPr marL="742950" lvl="1" indent="-285750">
                  <a:spcBef>
                    <a:spcPts val="600"/>
                  </a:spcBef>
                  <a:buFontTx/>
                  <a:buChar char="-"/>
                </a:pPr>
                <a:r>
                  <a:rPr lang="pl-PL" sz="1600" dirty="0"/>
                  <a:t>- gdy </a:t>
                </a:r>
                <a14:m>
                  <m:oMath xmlns:m="http://schemas.openxmlformats.org/officeDocument/2006/math">
                    <m:sSup>
                      <m:sSupPr>
                        <m:ctrlPr>
                          <a:rPr lang="pl-PL" sz="1600" i="1" smtClean="0">
                            <a:solidFill>
                              <a:srgbClr val="C00000"/>
                            </a:solidFill>
                            <a:latin typeface="Cambria Math" panose="02040503050406030204" pitchFamily="18" charset="0"/>
                          </a:rPr>
                        </m:ctrlPr>
                      </m:sSupPr>
                      <m:e>
                        <m:r>
                          <a:rPr lang="pl-PL" sz="1600" i="1">
                            <a:solidFill>
                              <a:srgbClr val="C00000"/>
                            </a:solidFill>
                            <a:latin typeface="Cambria Math" panose="02040503050406030204" pitchFamily="18" charset="0"/>
                          </a:rPr>
                          <m:t>𝑃</m:t>
                        </m:r>
                      </m:e>
                      <m:sup>
                        <m:r>
                          <a:rPr lang="pl-PL" sz="1600" i="1">
                            <a:solidFill>
                              <a:srgbClr val="C00000"/>
                            </a:solidFill>
                            <a:latin typeface="Cambria Math" panose="02040503050406030204" pitchFamily="18" charset="0"/>
                          </a:rPr>
                          <m:t>2</m:t>
                        </m:r>
                      </m:sup>
                    </m:sSup>
                    <m:r>
                      <a:rPr lang="pl-PL" sz="1600" b="0" i="1" smtClean="0">
                        <a:solidFill>
                          <a:srgbClr val="C00000"/>
                        </a:solidFill>
                        <a:latin typeface="Cambria Math" panose="02040503050406030204" pitchFamily="18" charset="0"/>
                      </a:rPr>
                      <m:t>=</m:t>
                    </m:r>
                    <m:sSub>
                      <m:sSubPr>
                        <m:ctrlPr>
                          <a:rPr lang="pl-PL" sz="1600" b="1" i="1">
                            <a:solidFill>
                              <a:srgbClr val="C00000"/>
                            </a:solidFill>
                            <a:latin typeface="Cambria Math" panose="02040503050406030204" pitchFamily="18" charset="0"/>
                          </a:rPr>
                        </m:ctrlPr>
                      </m:sSubPr>
                      <m:e>
                        <m:r>
                          <a:rPr lang="pl-PL" sz="1600" b="1" i="1">
                            <a:solidFill>
                              <a:srgbClr val="C00000"/>
                            </a:solidFill>
                            <a:latin typeface="Cambria Math" panose="02040503050406030204" pitchFamily="18" charset="0"/>
                          </a:rPr>
                          <m:t>𝒑</m:t>
                        </m:r>
                      </m:e>
                      <m:sub>
                        <m:r>
                          <a:rPr lang="pl-PL" sz="1600" b="1" i="1">
                            <a:solidFill>
                              <a:srgbClr val="C00000"/>
                            </a:solidFill>
                            <a:latin typeface="Cambria Math" panose="02040503050406030204" pitchFamily="18" charset="0"/>
                            <a:ea typeface="Cambria Math" panose="02040503050406030204" pitchFamily="18" charset="0"/>
                          </a:rPr>
                          <m:t>𝝁</m:t>
                        </m:r>
                      </m:sub>
                    </m:sSub>
                    <m:sSup>
                      <m:sSupPr>
                        <m:ctrlPr>
                          <a:rPr lang="pl-PL" sz="1600" b="1" i="1">
                            <a:solidFill>
                              <a:srgbClr val="C00000"/>
                            </a:solidFill>
                            <a:latin typeface="Cambria Math" panose="02040503050406030204" pitchFamily="18" charset="0"/>
                          </a:rPr>
                        </m:ctrlPr>
                      </m:sSupPr>
                      <m:e>
                        <m:r>
                          <a:rPr lang="pl-PL" sz="1600" b="1" i="1">
                            <a:solidFill>
                              <a:srgbClr val="C00000"/>
                            </a:solidFill>
                            <a:latin typeface="Cambria Math" panose="02040503050406030204" pitchFamily="18" charset="0"/>
                          </a:rPr>
                          <m:t>𝒑</m:t>
                        </m:r>
                      </m:e>
                      <m:sup>
                        <m:r>
                          <a:rPr lang="pl-PL" sz="1600" b="1" i="1">
                            <a:solidFill>
                              <a:srgbClr val="C00000"/>
                            </a:solidFill>
                            <a:latin typeface="Cambria Math" panose="02040503050406030204" pitchFamily="18" charset="0"/>
                            <a:ea typeface="Cambria Math" panose="02040503050406030204" pitchFamily="18" charset="0"/>
                          </a:rPr>
                          <m:t>𝝁</m:t>
                        </m:r>
                      </m:sup>
                    </m:sSup>
                    <m:r>
                      <a:rPr lang="pl-PL" sz="1600" b="0" i="1" smtClean="0">
                        <a:solidFill>
                          <a:srgbClr val="C00000"/>
                        </a:solidFill>
                        <a:latin typeface="Cambria Math" panose="02040503050406030204" pitchFamily="18" charset="0"/>
                        <a:ea typeface="Cambria Math" panose="02040503050406030204" pitchFamily="18" charset="0"/>
                      </a:rPr>
                      <m:t>&gt;</m:t>
                    </m:r>
                    <m:r>
                      <a:rPr lang="pl-PL" sz="1600" i="1">
                        <a:solidFill>
                          <a:srgbClr val="C00000"/>
                        </a:solidFill>
                        <a:latin typeface="Cambria Math" panose="02040503050406030204" pitchFamily="18" charset="0"/>
                      </a:rPr>
                      <m:t>0</m:t>
                    </m:r>
                  </m:oMath>
                </a14:m>
                <a:r>
                  <a:rPr lang="pl-PL" sz="1600" dirty="0"/>
                  <a:t>,  to 4-wektor nazywamy czasowym (</a:t>
                </a:r>
                <a:r>
                  <a:rPr lang="pl-PL" sz="1600" dirty="0" err="1"/>
                  <a:t>time-like</a:t>
                </a:r>
                <a:r>
                  <a:rPr lang="pl-PL" sz="1600" dirty="0"/>
                  <a:t>, </a:t>
                </a:r>
                <a:r>
                  <a:rPr lang="pl-PL" sz="1600" dirty="0" err="1"/>
                  <a:t>czasopodobnym</a:t>
                </a:r>
                <a:r>
                  <a:rPr lang="pl-PL" sz="1600" dirty="0"/>
                  <a:t>), </a:t>
                </a:r>
                <a14:m>
                  <m:oMath xmlns:m="http://schemas.openxmlformats.org/officeDocument/2006/math">
                    <m:r>
                      <a:rPr lang="pl-PL" sz="1600" i="1">
                        <a:latin typeface="Cambria Math" panose="02040503050406030204" pitchFamily="18" charset="0"/>
                      </a:rPr>
                      <m:t>𝑣</m:t>
                    </m:r>
                    <m:r>
                      <a:rPr lang="pl-PL" sz="1600" b="0" i="1" smtClean="0">
                        <a:latin typeface="Cambria Math" panose="02040503050406030204" pitchFamily="18" charset="0"/>
                      </a:rPr>
                      <m:t>&lt;</m:t>
                    </m:r>
                    <m:r>
                      <a:rPr lang="pl-PL" sz="1600" i="1">
                        <a:latin typeface="Cambria Math" panose="02040503050406030204" pitchFamily="18" charset="0"/>
                      </a:rPr>
                      <m:t>𝑐</m:t>
                    </m:r>
                  </m:oMath>
                </a14:m>
                <a:r>
                  <a:rPr lang="pl-PL" sz="1600" dirty="0"/>
                  <a:t>, zdarzenia mogą być połączone przyczynowo</a:t>
                </a:r>
              </a:p>
              <a:p>
                <a:pPr marL="742950" lvl="1" indent="-285750">
                  <a:spcBef>
                    <a:spcPts val="600"/>
                  </a:spcBef>
                  <a:buFontTx/>
                  <a:buChar char="-"/>
                </a:pPr>
                <a:r>
                  <a:rPr lang="pl-PL" sz="1600" dirty="0"/>
                  <a:t>gdy </a:t>
                </a:r>
                <a14:m>
                  <m:oMath xmlns:m="http://schemas.openxmlformats.org/officeDocument/2006/math">
                    <m:sSup>
                      <m:sSupPr>
                        <m:ctrlPr>
                          <a:rPr lang="pl-PL" sz="1600" i="1">
                            <a:solidFill>
                              <a:srgbClr val="C00000"/>
                            </a:solidFill>
                            <a:latin typeface="Cambria Math" panose="02040503050406030204" pitchFamily="18" charset="0"/>
                          </a:rPr>
                        </m:ctrlPr>
                      </m:sSupPr>
                      <m:e>
                        <m:r>
                          <a:rPr lang="pl-PL" sz="1600" i="1">
                            <a:solidFill>
                              <a:srgbClr val="C00000"/>
                            </a:solidFill>
                            <a:latin typeface="Cambria Math" panose="02040503050406030204" pitchFamily="18" charset="0"/>
                          </a:rPr>
                          <m:t>𝑃</m:t>
                        </m:r>
                      </m:e>
                      <m:sup>
                        <m:r>
                          <a:rPr lang="pl-PL" sz="1600" i="1">
                            <a:solidFill>
                              <a:srgbClr val="C00000"/>
                            </a:solidFill>
                            <a:latin typeface="Cambria Math" panose="02040503050406030204" pitchFamily="18" charset="0"/>
                          </a:rPr>
                          <m:t>2</m:t>
                        </m:r>
                      </m:sup>
                    </m:sSup>
                    <m:r>
                      <a:rPr lang="pl-PL" sz="1600" i="1">
                        <a:solidFill>
                          <a:srgbClr val="C00000"/>
                        </a:solidFill>
                        <a:latin typeface="Cambria Math" panose="02040503050406030204" pitchFamily="18" charset="0"/>
                      </a:rPr>
                      <m:t>=</m:t>
                    </m:r>
                    <m:sSub>
                      <m:sSubPr>
                        <m:ctrlPr>
                          <a:rPr lang="pl-PL" sz="1600" b="1" i="1">
                            <a:solidFill>
                              <a:srgbClr val="C00000"/>
                            </a:solidFill>
                            <a:latin typeface="Cambria Math" panose="02040503050406030204" pitchFamily="18" charset="0"/>
                          </a:rPr>
                        </m:ctrlPr>
                      </m:sSubPr>
                      <m:e>
                        <m:r>
                          <a:rPr lang="pl-PL" sz="1600" b="1" i="1">
                            <a:solidFill>
                              <a:srgbClr val="C00000"/>
                            </a:solidFill>
                            <a:latin typeface="Cambria Math" panose="02040503050406030204" pitchFamily="18" charset="0"/>
                          </a:rPr>
                          <m:t>𝒑</m:t>
                        </m:r>
                      </m:e>
                      <m:sub>
                        <m:r>
                          <a:rPr lang="pl-PL" sz="1600" b="1" i="1">
                            <a:solidFill>
                              <a:srgbClr val="C00000"/>
                            </a:solidFill>
                            <a:latin typeface="Cambria Math" panose="02040503050406030204" pitchFamily="18" charset="0"/>
                            <a:ea typeface="Cambria Math" panose="02040503050406030204" pitchFamily="18" charset="0"/>
                          </a:rPr>
                          <m:t>𝝁</m:t>
                        </m:r>
                      </m:sub>
                    </m:sSub>
                    <m:sSup>
                      <m:sSupPr>
                        <m:ctrlPr>
                          <a:rPr lang="pl-PL" sz="1600" b="1" i="1">
                            <a:solidFill>
                              <a:srgbClr val="C00000"/>
                            </a:solidFill>
                            <a:latin typeface="Cambria Math" panose="02040503050406030204" pitchFamily="18" charset="0"/>
                          </a:rPr>
                        </m:ctrlPr>
                      </m:sSupPr>
                      <m:e>
                        <m:r>
                          <a:rPr lang="pl-PL" sz="1600" b="1" i="1">
                            <a:solidFill>
                              <a:srgbClr val="C00000"/>
                            </a:solidFill>
                            <a:latin typeface="Cambria Math" panose="02040503050406030204" pitchFamily="18" charset="0"/>
                          </a:rPr>
                          <m:t>𝒑</m:t>
                        </m:r>
                      </m:e>
                      <m:sup>
                        <m:r>
                          <a:rPr lang="pl-PL" sz="1600" b="1" i="1">
                            <a:solidFill>
                              <a:srgbClr val="C00000"/>
                            </a:solidFill>
                            <a:latin typeface="Cambria Math" panose="02040503050406030204" pitchFamily="18" charset="0"/>
                            <a:ea typeface="Cambria Math" panose="02040503050406030204" pitchFamily="18" charset="0"/>
                          </a:rPr>
                          <m:t>𝝁</m:t>
                        </m:r>
                      </m:sup>
                    </m:sSup>
                    <m:r>
                      <a:rPr lang="pl-PL" sz="1600" b="0" i="1" smtClean="0">
                        <a:solidFill>
                          <a:srgbClr val="C00000"/>
                        </a:solidFill>
                        <a:latin typeface="Cambria Math" panose="02040503050406030204" pitchFamily="18" charset="0"/>
                        <a:ea typeface="Cambria Math" panose="02040503050406030204" pitchFamily="18" charset="0"/>
                      </a:rPr>
                      <m:t>&lt;</m:t>
                    </m:r>
                    <m:r>
                      <a:rPr lang="pl-PL" sz="1600" i="1">
                        <a:solidFill>
                          <a:srgbClr val="C00000"/>
                        </a:solidFill>
                        <a:latin typeface="Cambria Math" panose="02040503050406030204" pitchFamily="18" charset="0"/>
                      </a:rPr>
                      <m:t>0</m:t>
                    </m:r>
                  </m:oMath>
                </a14:m>
                <a:r>
                  <a:rPr lang="pl-PL" sz="1600" dirty="0"/>
                  <a:t>, to 4-wektor nazywamy przestrzennym (</a:t>
                </a:r>
                <a:r>
                  <a:rPr lang="pl-PL" sz="1600" dirty="0" err="1"/>
                  <a:t>space-like</a:t>
                </a:r>
                <a:r>
                  <a:rPr lang="pl-PL" sz="1600" dirty="0"/>
                  <a:t>, </a:t>
                </a:r>
                <a:r>
                  <a:rPr lang="pl-PL" sz="1600" dirty="0" err="1"/>
                  <a:t>przestrzennopodobnym</a:t>
                </a:r>
                <a:r>
                  <a:rPr lang="pl-PL" sz="1600" dirty="0"/>
                  <a:t>), </a:t>
                </a:r>
                <a14:m>
                  <m:oMath xmlns:m="http://schemas.openxmlformats.org/officeDocument/2006/math">
                    <m:r>
                      <a:rPr lang="pl-PL" sz="1600" i="1">
                        <a:latin typeface="Cambria Math" panose="02040503050406030204" pitchFamily="18" charset="0"/>
                      </a:rPr>
                      <m:t>𝑣</m:t>
                    </m:r>
                    <m:r>
                      <a:rPr lang="pl-PL" sz="1600" i="1">
                        <a:latin typeface="Cambria Math" panose="02040503050406030204" pitchFamily="18" charset="0"/>
                      </a:rPr>
                      <m:t>&gt;</m:t>
                    </m:r>
                    <m:r>
                      <a:rPr lang="pl-PL" sz="1600" i="1">
                        <a:latin typeface="Cambria Math" panose="02040503050406030204" pitchFamily="18" charset="0"/>
                      </a:rPr>
                      <m:t>𝑐</m:t>
                    </m:r>
                  </m:oMath>
                </a14:m>
                <a:endParaRPr lang="pl-PL" sz="1600" dirty="0"/>
              </a:p>
              <a:p>
                <a:pPr marL="742950" lvl="1" indent="-285750">
                  <a:spcBef>
                    <a:spcPts val="600"/>
                  </a:spcBef>
                  <a:buFontTx/>
                  <a:buChar char="-"/>
                </a:pPr>
                <a:r>
                  <a:rPr lang="pl-PL" sz="1600" dirty="0"/>
                  <a:t>gdy </a:t>
                </a:r>
                <a14:m>
                  <m:oMath xmlns:m="http://schemas.openxmlformats.org/officeDocument/2006/math">
                    <m:sSup>
                      <m:sSupPr>
                        <m:ctrlPr>
                          <a:rPr lang="pl-PL" sz="1600" i="1">
                            <a:solidFill>
                              <a:srgbClr val="C00000"/>
                            </a:solidFill>
                            <a:latin typeface="Cambria Math" panose="02040503050406030204" pitchFamily="18" charset="0"/>
                          </a:rPr>
                        </m:ctrlPr>
                      </m:sSupPr>
                      <m:e>
                        <m:r>
                          <a:rPr lang="pl-PL" sz="1600" i="1">
                            <a:solidFill>
                              <a:srgbClr val="C00000"/>
                            </a:solidFill>
                            <a:latin typeface="Cambria Math" panose="02040503050406030204" pitchFamily="18" charset="0"/>
                          </a:rPr>
                          <m:t>𝑃</m:t>
                        </m:r>
                      </m:e>
                      <m:sup>
                        <m:r>
                          <a:rPr lang="pl-PL" sz="1600" i="1">
                            <a:solidFill>
                              <a:srgbClr val="C00000"/>
                            </a:solidFill>
                            <a:latin typeface="Cambria Math" panose="02040503050406030204" pitchFamily="18" charset="0"/>
                          </a:rPr>
                          <m:t>2</m:t>
                        </m:r>
                      </m:sup>
                    </m:sSup>
                    <m:r>
                      <a:rPr lang="pl-PL" sz="1600" i="1">
                        <a:solidFill>
                          <a:srgbClr val="C00000"/>
                        </a:solidFill>
                        <a:latin typeface="Cambria Math" panose="02040503050406030204" pitchFamily="18" charset="0"/>
                      </a:rPr>
                      <m:t>=</m:t>
                    </m:r>
                    <m:sSub>
                      <m:sSubPr>
                        <m:ctrlPr>
                          <a:rPr lang="pl-PL" sz="1600" b="1" i="1">
                            <a:solidFill>
                              <a:srgbClr val="C00000"/>
                            </a:solidFill>
                            <a:latin typeface="Cambria Math" panose="02040503050406030204" pitchFamily="18" charset="0"/>
                          </a:rPr>
                        </m:ctrlPr>
                      </m:sSubPr>
                      <m:e>
                        <m:r>
                          <a:rPr lang="pl-PL" sz="1600" b="1" i="1">
                            <a:solidFill>
                              <a:srgbClr val="C00000"/>
                            </a:solidFill>
                            <a:latin typeface="Cambria Math" panose="02040503050406030204" pitchFamily="18" charset="0"/>
                          </a:rPr>
                          <m:t>𝒑</m:t>
                        </m:r>
                      </m:e>
                      <m:sub>
                        <m:r>
                          <a:rPr lang="pl-PL" sz="1600" b="1" i="1">
                            <a:solidFill>
                              <a:srgbClr val="C00000"/>
                            </a:solidFill>
                            <a:latin typeface="Cambria Math" panose="02040503050406030204" pitchFamily="18" charset="0"/>
                            <a:ea typeface="Cambria Math" panose="02040503050406030204" pitchFamily="18" charset="0"/>
                          </a:rPr>
                          <m:t>𝝁</m:t>
                        </m:r>
                      </m:sub>
                    </m:sSub>
                    <m:sSup>
                      <m:sSupPr>
                        <m:ctrlPr>
                          <a:rPr lang="pl-PL" sz="1600" b="1" i="1">
                            <a:solidFill>
                              <a:srgbClr val="C00000"/>
                            </a:solidFill>
                            <a:latin typeface="Cambria Math" panose="02040503050406030204" pitchFamily="18" charset="0"/>
                          </a:rPr>
                        </m:ctrlPr>
                      </m:sSupPr>
                      <m:e>
                        <m:r>
                          <a:rPr lang="pl-PL" sz="1600" b="1" i="1">
                            <a:solidFill>
                              <a:srgbClr val="C00000"/>
                            </a:solidFill>
                            <a:latin typeface="Cambria Math" panose="02040503050406030204" pitchFamily="18" charset="0"/>
                          </a:rPr>
                          <m:t>𝒑</m:t>
                        </m:r>
                      </m:e>
                      <m:sup>
                        <m:r>
                          <a:rPr lang="pl-PL" sz="1600" b="1" i="1">
                            <a:solidFill>
                              <a:srgbClr val="C00000"/>
                            </a:solidFill>
                            <a:latin typeface="Cambria Math" panose="02040503050406030204" pitchFamily="18" charset="0"/>
                            <a:ea typeface="Cambria Math" panose="02040503050406030204" pitchFamily="18" charset="0"/>
                          </a:rPr>
                          <m:t>𝝁</m:t>
                        </m:r>
                      </m:sup>
                    </m:sSup>
                    <m:r>
                      <a:rPr lang="pl-PL" sz="1600" b="0" i="1" smtClean="0">
                        <a:solidFill>
                          <a:srgbClr val="C00000"/>
                        </a:solidFill>
                        <a:latin typeface="Cambria Math" panose="02040503050406030204" pitchFamily="18" charset="0"/>
                        <a:ea typeface="Cambria Math" panose="02040503050406030204" pitchFamily="18" charset="0"/>
                      </a:rPr>
                      <m:t>=</m:t>
                    </m:r>
                    <m:r>
                      <a:rPr lang="pl-PL" sz="1600" i="1">
                        <a:solidFill>
                          <a:srgbClr val="C00000"/>
                        </a:solidFill>
                        <a:latin typeface="Cambria Math" panose="02040503050406030204" pitchFamily="18" charset="0"/>
                      </a:rPr>
                      <m:t>0</m:t>
                    </m:r>
                    <m:r>
                      <a:rPr lang="pl-PL" sz="1600" b="0" i="0" smtClean="0">
                        <a:solidFill>
                          <a:srgbClr val="C00000"/>
                        </a:solidFill>
                        <a:latin typeface="Cambria Math" panose="02040503050406030204" pitchFamily="18" charset="0"/>
                      </a:rPr>
                      <m:t>, </m:t>
                    </m:r>
                    <m:r>
                      <a:rPr lang="pl-PL" sz="1600" i="1">
                        <a:latin typeface="Cambria Math" panose="02040503050406030204" pitchFamily="18" charset="0"/>
                      </a:rPr>
                      <m:t>𝑣</m:t>
                    </m:r>
                    <m:r>
                      <a:rPr lang="pl-PL" sz="1600" b="0" i="1" smtClean="0">
                        <a:latin typeface="Cambria Math" panose="02040503050406030204" pitchFamily="18" charset="0"/>
                      </a:rPr>
                      <m:t>=</m:t>
                    </m:r>
                    <m:r>
                      <a:rPr lang="pl-PL" sz="1600" i="1">
                        <a:latin typeface="Cambria Math" panose="02040503050406030204" pitchFamily="18" charset="0"/>
                      </a:rPr>
                      <m:t>𝑐</m:t>
                    </m:r>
                  </m:oMath>
                </a14:m>
                <a:r>
                  <a:rPr lang="pl-PL" sz="1600" dirty="0"/>
                  <a:t> (</a:t>
                </a:r>
                <a:r>
                  <a:rPr lang="pl-PL" sz="1600" dirty="0" err="1"/>
                  <a:t>light-like</a:t>
                </a:r>
                <a:r>
                  <a:rPr lang="pl-PL" sz="1600" dirty="0"/>
                  <a:t>)</a:t>
                </a:r>
              </a:p>
              <a:p>
                <a:pPr lvl="1">
                  <a:spcBef>
                    <a:spcPts val="600"/>
                  </a:spcBef>
                </a:pPr>
                <a:endParaRPr lang="en-GB" sz="1600" dirty="0"/>
              </a:p>
            </p:txBody>
          </p:sp>
        </mc:Choice>
        <mc:Fallback xmlns="">
          <p:sp>
            <p:nvSpPr>
              <p:cNvPr id="9" name="pole tekstowe 8">
                <a:extLst>
                  <a:ext uri="{FF2B5EF4-FFF2-40B4-BE49-F238E27FC236}">
                    <a16:creationId xmlns:a16="http://schemas.microsoft.com/office/drawing/2014/main" id="{1663DFA1-57BE-4096-90DB-5B9E881AC6C6}"/>
                  </a:ext>
                </a:extLst>
              </p:cNvPr>
              <p:cNvSpPr txBox="1">
                <a:spLocks noRot="1" noChangeAspect="1" noMove="1" noResize="1" noEditPoints="1" noAdjustHandles="1" noChangeArrowheads="1" noChangeShapeType="1" noTextEdit="1"/>
              </p:cNvSpPr>
              <p:nvPr/>
            </p:nvSpPr>
            <p:spPr>
              <a:xfrm>
                <a:off x="232270" y="2289671"/>
                <a:ext cx="4357485" cy="3675622"/>
              </a:xfrm>
              <a:prstGeom prst="rect">
                <a:avLst/>
              </a:prstGeom>
              <a:blipFill>
                <a:blip r:embed="rId4"/>
                <a:stretch>
                  <a:fillRect l="-559" t="-498" r="-280"/>
                </a:stretch>
              </a:blipFill>
            </p:spPr>
            <p:txBody>
              <a:bodyPr/>
              <a:lstStyle/>
              <a:p>
                <a:r>
                  <a:rPr lang="pl-PL">
                    <a:noFill/>
                  </a:rPr>
                  <a:t> </a:t>
                </a:r>
              </a:p>
            </p:txBody>
          </p:sp>
        </mc:Fallback>
      </mc:AlternateContent>
      <p:grpSp>
        <p:nvGrpSpPr>
          <p:cNvPr id="13" name="Grupa 12">
            <a:extLst>
              <a:ext uri="{FF2B5EF4-FFF2-40B4-BE49-F238E27FC236}">
                <a16:creationId xmlns:a16="http://schemas.microsoft.com/office/drawing/2014/main" id="{FDD59551-C300-485B-B546-DD0BB15D90D6}"/>
              </a:ext>
            </a:extLst>
          </p:cNvPr>
          <p:cNvGrpSpPr/>
          <p:nvPr/>
        </p:nvGrpSpPr>
        <p:grpSpPr>
          <a:xfrm>
            <a:off x="4538811" y="2488224"/>
            <a:ext cx="4536401" cy="3014660"/>
            <a:chOff x="4538811" y="2488224"/>
            <a:chExt cx="4536401" cy="3014660"/>
          </a:xfrm>
        </p:grpSpPr>
        <p:pic>
          <p:nvPicPr>
            <p:cNvPr id="11" name="Obraz 10">
              <a:extLst>
                <a:ext uri="{FF2B5EF4-FFF2-40B4-BE49-F238E27FC236}">
                  <a16:creationId xmlns:a16="http://schemas.microsoft.com/office/drawing/2014/main" id="{3A790844-0D98-4A6C-AAFE-1C8FC294DE8B}"/>
                </a:ext>
              </a:extLst>
            </p:cNvPr>
            <p:cNvPicPr>
              <a:picLocks noChangeAspect="1"/>
            </p:cNvPicPr>
            <p:nvPr/>
          </p:nvPicPr>
          <p:blipFill>
            <a:blip r:embed="rId5"/>
            <a:stretch>
              <a:fillRect/>
            </a:stretch>
          </p:blipFill>
          <p:spPr>
            <a:xfrm>
              <a:off x="4538811" y="2488224"/>
              <a:ext cx="4536401" cy="3014660"/>
            </a:xfrm>
            <a:prstGeom prst="rect">
              <a:avLst/>
            </a:prstGeom>
          </p:spPr>
        </p:pic>
        <p:sp>
          <p:nvSpPr>
            <p:cNvPr id="12" name="pole tekstowe 11">
              <a:extLst>
                <a:ext uri="{FF2B5EF4-FFF2-40B4-BE49-F238E27FC236}">
                  <a16:creationId xmlns:a16="http://schemas.microsoft.com/office/drawing/2014/main" id="{6432F884-3339-482F-BFD7-CAD8A1AA10A3}"/>
                </a:ext>
              </a:extLst>
            </p:cNvPr>
            <p:cNvSpPr txBox="1"/>
            <p:nvPr/>
          </p:nvSpPr>
          <p:spPr>
            <a:xfrm rot="16200000">
              <a:off x="8179630" y="4597195"/>
              <a:ext cx="1441242" cy="307777"/>
            </a:xfrm>
            <a:prstGeom prst="rect">
              <a:avLst/>
            </a:prstGeom>
            <a:noFill/>
          </p:spPr>
          <p:txBody>
            <a:bodyPr wrap="square" rtlCol="0">
              <a:spAutoFit/>
            </a:bodyPr>
            <a:lstStyle/>
            <a:p>
              <a:r>
                <a:rPr lang="pl-PL" sz="1400" dirty="0" err="1"/>
                <a:t>M.Kozłowski</a:t>
              </a:r>
              <a:endParaRPr lang="en-GB" sz="1400" dirty="0"/>
            </a:p>
          </p:txBody>
        </p:sp>
      </p:grpSp>
    </p:spTree>
    <p:extLst>
      <p:ext uri="{BB962C8B-B14F-4D97-AF65-F5344CB8AC3E}">
        <p14:creationId xmlns:p14="http://schemas.microsoft.com/office/powerpoint/2010/main" val="2561422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Jakie cząstki uważamy za relatywistyczne?</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4</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B1B6BDB2-86BE-4CE1-A23B-B19034EBD25E}"/>
                  </a:ext>
                </a:extLst>
              </p:cNvPr>
              <p:cNvSpPr txBox="1"/>
              <p:nvPr/>
            </p:nvSpPr>
            <p:spPr>
              <a:xfrm>
                <a:off x="1365337" y="1384819"/>
                <a:ext cx="83497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accent6">
                              <a:lumMod val="50000"/>
                            </a:schemeClr>
                          </a:solidFill>
                          <a:latin typeface="Cambria Math" panose="02040503050406030204" pitchFamily="18" charset="0"/>
                        </a:rPr>
                        <m:t>𝐸</m:t>
                      </m:r>
                      <m:r>
                        <a:rPr lang="pl-PL" sz="1600" b="0" i="1" smtClean="0">
                          <a:solidFill>
                            <a:schemeClr val="accent6">
                              <a:lumMod val="50000"/>
                            </a:schemeClr>
                          </a:solidFill>
                          <a:latin typeface="Cambria Math" panose="02040503050406030204" pitchFamily="18" charset="0"/>
                        </a:rPr>
                        <m:t>=</m:t>
                      </m:r>
                      <m:r>
                        <a:rPr lang="pl-PL" sz="1600" b="0" i="1" smtClean="0">
                          <a:solidFill>
                            <a:schemeClr val="accent6">
                              <a:lumMod val="50000"/>
                            </a:schemeClr>
                          </a:solidFill>
                          <a:latin typeface="Cambria Math" panose="02040503050406030204" pitchFamily="18" charset="0"/>
                        </a:rPr>
                        <m:t>𝑚</m:t>
                      </m:r>
                    </m:oMath>
                  </m:oMathPara>
                </a14:m>
                <a:endParaRPr lang="pl-PL" sz="1600" b="0" dirty="0">
                  <a:solidFill>
                    <a:schemeClr val="accent6">
                      <a:lumMod val="50000"/>
                    </a:schemeClr>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pl-PL" sz="1600" b="0" i="1" smtClean="0">
                          <a:solidFill>
                            <a:schemeClr val="accent6">
                              <a:lumMod val="50000"/>
                            </a:schemeClr>
                          </a:solidFill>
                          <a:latin typeface="Cambria Math" panose="02040503050406030204" pitchFamily="18" charset="0"/>
                        </a:rPr>
                        <m:t>𝐸</m:t>
                      </m:r>
                      <m:r>
                        <a:rPr lang="pl-PL" sz="1600" b="0" i="1" smtClean="0">
                          <a:solidFill>
                            <a:schemeClr val="accent6">
                              <a:lumMod val="50000"/>
                            </a:schemeClr>
                          </a:solidFill>
                          <a:latin typeface="Cambria Math" panose="02040503050406030204" pitchFamily="18" charset="0"/>
                        </a:rPr>
                        <m:t>=</m:t>
                      </m:r>
                      <m:sSub>
                        <m:sSubPr>
                          <m:ctrlPr>
                            <a:rPr lang="pl-PL" sz="1600" b="0" i="1" smtClean="0">
                              <a:solidFill>
                                <a:schemeClr val="accent6">
                                  <a:lumMod val="50000"/>
                                </a:schemeClr>
                              </a:solidFill>
                              <a:latin typeface="Cambria Math" panose="02040503050406030204" pitchFamily="18" charset="0"/>
                            </a:rPr>
                          </m:ctrlPr>
                        </m:sSubPr>
                        <m:e>
                          <m:r>
                            <a:rPr lang="pl-PL" sz="1600" b="0" i="1" smtClean="0">
                              <a:solidFill>
                                <a:schemeClr val="accent6">
                                  <a:lumMod val="50000"/>
                                </a:schemeClr>
                              </a:solidFill>
                              <a:latin typeface="Cambria Math" panose="02040503050406030204" pitchFamily="18" charset="0"/>
                            </a:rPr>
                            <m:t>𝑚</m:t>
                          </m:r>
                        </m:e>
                        <m:sub>
                          <m:r>
                            <a:rPr lang="pl-PL" sz="1600" b="0" i="1" smtClean="0">
                              <a:solidFill>
                                <a:schemeClr val="accent6">
                                  <a:lumMod val="50000"/>
                                </a:schemeClr>
                              </a:solidFill>
                              <a:latin typeface="Cambria Math" panose="02040503050406030204" pitchFamily="18" charset="0"/>
                            </a:rPr>
                            <m:t>0</m:t>
                          </m:r>
                        </m:sub>
                      </m:sSub>
                      <m:r>
                        <a:rPr lang="pl-PL" sz="1600" b="0" i="1" smtClean="0">
                          <a:solidFill>
                            <a:srgbClr val="C00000"/>
                          </a:solidFill>
                          <a:latin typeface="Cambria Math" panose="02040503050406030204" pitchFamily="18" charset="0"/>
                          <a:ea typeface="Cambria Math" panose="02040503050406030204" pitchFamily="18" charset="0"/>
                        </a:rPr>
                        <m:t>𝛾</m:t>
                      </m:r>
                    </m:oMath>
                  </m:oMathPara>
                </a14:m>
                <a:endParaRPr lang="pl-PL" sz="1600" b="0" dirty="0">
                  <a:solidFill>
                    <a:schemeClr val="accent6">
                      <a:lumMod val="50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7" name="pole tekstowe 6">
                <a:extLst>
                  <a:ext uri="{FF2B5EF4-FFF2-40B4-BE49-F238E27FC236}">
                    <a16:creationId xmlns:a16="http://schemas.microsoft.com/office/drawing/2014/main" id="{B1B6BDB2-86BE-4CE1-A23B-B19034EBD25E}"/>
                  </a:ext>
                </a:extLst>
              </p:cNvPr>
              <p:cNvSpPr txBox="1">
                <a:spLocks noRot="1" noChangeAspect="1" noMove="1" noResize="1" noEditPoints="1" noAdjustHandles="1" noChangeArrowheads="1" noChangeShapeType="1" noTextEdit="1"/>
              </p:cNvSpPr>
              <p:nvPr/>
            </p:nvSpPr>
            <p:spPr>
              <a:xfrm>
                <a:off x="1365337" y="1384819"/>
                <a:ext cx="834972" cy="492443"/>
              </a:xfrm>
              <a:prstGeom prst="rect">
                <a:avLst/>
              </a:prstGeom>
              <a:blipFill>
                <a:blip r:embed="rId2"/>
                <a:stretch>
                  <a:fillRect l="-5109" r="-3650"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Prostokąt 7">
                <a:extLst>
                  <a:ext uri="{FF2B5EF4-FFF2-40B4-BE49-F238E27FC236}">
                    <a16:creationId xmlns:a16="http://schemas.microsoft.com/office/drawing/2014/main" id="{2B09A6CE-89DB-461D-96BE-905CE6DC4AAF}"/>
                  </a:ext>
                </a:extLst>
              </p:cNvPr>
              <p:cNvSpPr/>
              <p:nvPr/>
            </p:nvSpPr>
            <p:spPr>
              <a:xfrm>
                <a:off x="2922299" y="1296573"/>
                <a:ext cx="1125436"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l-PL" sz="1600" b="0" i="1" smtClean="0">
                          <a:solidFill>
                            <a:srgbClr val="002060"/>
                          </a:solidFill>
                          <a:latin typeface="Cambria Math" panose="02040503050406030204" pitchFamily="18" charset="0"/>
                        </a:rPr>
                        <m:t>𝑝</m:t>
                      </m:r>
                      <m:r>
                        <a:rPr lang="pl-PL" sz="1600" b="0" i="1" smtClean="0">
                          <a:solidFill>
                            <a:srgbClr val="002060"/>
                          </a:solidFill>
                          <a:latin typeface="Cambria Math" panose="02040503050406030204" pitchFamily="18" charset="0"/>
                        </a:rPr>
                        <m:t>=</m:t>
                      </m:r>
                      <m:r>
                        <a:rPr lang="pl-PL" sz="1600" b="0" i="1" smtClean="0">
                          <a:solidFill>
                            <a:srgbClr val="002060"/>
                          </a:solidFill>
                          <a:latin typeface="Cambria Math" panose="02040503050406030204" pitchFamily="18" charset="0"/>
                        </a:rPr>
                        <m:t>𝑚𝑣</m:t>
                      </m:r>
                    </m:oMath>
                  </m:oMathPara>
                </a14:m>
                <a:endParaRPr lang="pl-PL" sz="1600" b="0" dirty="0">
                  <a:solidFill>
                    <a:srgbClr val="00206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pl-PL" sz="1600" b="0" i="1" smtClean="0">
                          <a:solidFill>
                            <a:srgbClr val="002060"/>
                          </a:solidFill>
                          <a:latin typeface="Cambria Math" panose="02040503050406030204" pitchFamily="18" charset="0"/>
                        </a:rPr>
                        <m:t>𝑝</m:t>
                      </m:r>
                      <m:r>
                        <a:rPr lang="pl-PL" sz="1600" b="0" i="1" smtClean="0">
                          <a:solidFill>
                            <a:srgbClr val="002060"/>
                          </a:solidFill>
                          <a:latin typeface="Cambria Math" panose="02040503050406030204" pitchFamily="18" charset="0"/>
                        </a:rPr>
                        <m:t>=</m:t>
                      </m:r>
                      <m:sSub>
                        <m:sSubPr>
                          <m:ctrlPr>
                            <a:rPr lang="pl-PL" sz="1600" b="0" i="1" smtClean="0">
                              <a:solidFill>
                                <a:srgbClr val="002060"/>
                              </a:solidFill>
                              <a:latin typeface="Cambria Math" panose="02040503050406030204" pitchFamily="18" charset="0"/>
                            </a:rPr>
                          </m:ctrlPr>
                        </m:sSubPr>
                        <m:e>
                          <m:r>
                            <a:rPr lang="pl-PL" sz="1600" b="0" i="1" smtClean="0">
                              <a:solidFill>
                                <a:srgbClr val="002060"/>
                              </a:solidFill>
                              <a:latin typeface="Cambria Math" panose="02040503050406030204" pitchFamily="18" charset="0"/>
                            </a:rPr>
                            <m:t>𝑚</m:t>
                          </m:r>
                        </m:e>
                        <m:sub>
                          <m:r>
                            <a:rPr lang="pl-PL" sz="1600" b="0" i="1" smtClean="0">
                              <a:solidFill>
                                <a:srgbClr val="002060"/>
                              </a:solidFill>
                              <a:latin typeface="Cambria Math" panose="02040503050406030204" pitchFamily="18" charset="0"/>
                            </a:rPr>
                            <m:t>0</m:t>
                          </m:r>
                        </m:sub>
                      </m:sSub>
                      <m:r>
                        <a:rPr lang="pl-PL" sz="1600" b="0" i="1" smtClean="0">
                          <a:solidFill>
                            <a:srgbClr val="C00000"/>
                          </a:solidFill>
                          <a:latin typeface="Cambria Math" panose="02040503050406030204" pitchFamily="18" charset="0"/>
                          <a:ea typeface="Cambria Math" panose="02040503050406030204" pitchFamily="18" charset="0"/>
                        </a:rPr>
                        <m:t>𝛾</m:t>
                      </m:r>
                      <m:r>
                        <a:rPr lang="pl-PL" sz="1600" b="0" i="1" smtClean="0">
                          <a:solidFill>
                            <a:srgbClr val="002060"/>
                          </a:solidFill>
                          <a:latin typeface="Cambria Math" panose="02040503050406030204" pitchFamily="18" charset="0"/>
                          <a:ea typeface="Cambria Math" panose="02040503050406030204" pitchFamily="18" charset="0"/>
                        </a:rPr>
                        <m:t>𝛽</m:t>
                      </m:r>
                    </m:oMath>
                  </m:oMathPara>
                </a14:m>
                <a:endParaRPr lang="pl-PL" sz="1600" b="0" dirty="0">
                  <a:solidFill>
                    <a:srgbClr val="002060"/>
                  </a:solidFill>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pl-PL" sz="1600" b="0" i="1" smtClean="0">
                          <a:solidFill>
                            <a:srgbClr val="002060"/>
                          </a:solidFill>
                          <a:latin typeface="Cambria Math" panose="02040503050406030204" pitchFamily="18" charset="0"/>
                        </a:rPr>
                        <m:t>𝑝</m:t>
                      </m:r>
                      <m:r>
                        <a:rPr lang="pl-PL" sz="1600" b="0" i="1" smtClean="0">
                          <a:solidFill>
                            <a:srgbClr val="002060"/>
                          </a:solidFill>
                          <a:latin typeface="Cambria Math" panose="02040503050406030204" pitchFamily="18" charset="0"/>
                        </a:rPr>
                        <m:t>=</m:t>
                      </m:r>
                      <m:r>
                        <a:rPr lang="pl-PL" sz="1600" b="0" i="1" smtClean="0">
                          <a:solidFill>
                            <a:srgbClr val="002060"/>
                          </a:solidFill>
                          <a:latin typeface="Cambria Math" panose="02040503050406030204" pitchFamily="18" charset="0"/>
                        </a:rPr>
                        <m:t>𝐸</m:t>
                      </m:r>
                      <m:r>
                        <a:rPr lang="pl-PL" sz="1600" b="0" i="1" smtClean="0">
                          <a:solidFill>
                            <a:srgbClr val="C00000"/>
                          </a:solidFill>
                          <a:latin typeface="Cambria Math" panose="02040503050406030204" pitchFamily="18" charset="0"/>
                          <a:ea typeface="Cambria Math" panose="02040503050406030204" pitchFamily="18" charset="0"/>
                        </a:rPr>
                        <m:t>𝛽</m:t>
                      </m:r>
                    </m:oMath>
                  </m:oMathPara>
                </a14:m>
                <a:endParaRPr lang="pl-PL" sz="16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8" name="Prostokąt 7">
                <a:extLst>
                  <a:ext uri="{FF2B5EF4-FFF2-40B4-BE49-F238E27FC236}">
                    <a16:creationId xmlns:a16="http://schemas.microsoft.com/office/drawing/2014/main" id="{2B09A6CE-89DB-461D-96BE-905CE6DC4AAF}"/>
                  </a:ext>
                </a:extLst>
              </p:cNvPr>
              <p:cNvSpPr>
                <a:spLocks noRot="1" noChangeAspect="1" noMove="1" noResize="1" noEditPoints="1" noAdjustHandles="1" noChangeArrowheads="1" noChangeShapeType="1" noTextEdit="1"/>
              </p:cNvSpPr>
              <p:nvPr/>
            </p:nvSpPr>
            <p:spPr>
              <a:xfrm>
                <a:off x="2922299" y="1296573"/>
                <a:ext cx="1125436" cy="830997"/>
              </a:xfrm>
              <a:prstGeom prst="rect">
                <a:avLst/>
              </a:prstGeom>
              <a:blipFill>
                <a:blip r:embed="rId3"/>
                <a:stretch>
                  <a:fillRect b="-441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CCEDD397-4339-40D1-A045-82DAFAB9E07E}"/>
                  </a:ext>
                </a:extLst>
              </p:cNvPr>
              <p:cNvSpPr txBox="1"/>
              <p:nvPr/>
            </p:nvSpPr>
            <p:spPr>
              <a:xfrm>
                <a:off x="4769725" y="1384819"/>
                <a:ext cx="161313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rgbClr val="002060"/>
                          </a:solidFill>
                          <a:latin typeface="Cambria Math" panose="02040503050406030204" pitchFamily="18" charset="0"/>
                        </a:rPr>
                        <m:t>𝐸</m:t>
                      </m:r>
                      <m:r>
                        <a:rPr lang="pl-PL" sz="1600" b="0" i="1" smtClean="0">
                          <a:solidFill>
                            <a:srgbClr val="002060"/>
                          </a:solidFill>
                          <a:latin typeface="Cambria Math" panose="02040503050406030204" pitchFamily="18" charset="0"/>
                        </a:rPr>
                        <m:t>−</m:t>
                      </m:r>
                      <m:r>
                        <a:rPr lang="pl-PL" sz="1600" b="0" i="1" smtClean="0">
                          <a:solidFill>
                            <a:srgbClr val="002060"/>
                          </a:solidFill>
                          <a:latin typeface="Cambria Math" panose="02040503050406030204" pitchFamily="18" charset="0"/>
                        </a:rPr>
                        <m:t>𝑝</m:t>
                      </m:r>
                      <m:r>
                        <a:rPr lang="pl-PL" sz="1600" b="0" i="1" smtClean="0">
                          <a:solidFill>
                            <a:srgbClr val="002060"/>
                          </a:solidFill>
                          <a:latin typeface="Cambria Math" panose="02040503050406030204" pitchFamily="18" charset="0"/>
                        </a:rPr>
                        <m:t>=</m:t>
                      </m:r>
                      <m:r>
                        <a:rPr lang="pl-PL" sz="1600" b="0" i="1" smtClean="0">
                          <a:solidFill>
                            <a:srgbClr val="002060"/>
                          </a:solidFill>
                          <a:latin typeface="Cambria Math" panose="02040503050406030204" pitchFamily="18" charset="0"/>
                        </a:rPr>
                        <m:t>𝐸</m:t>
                      </m:r>
                      <m:r>
                        <a:rPr lang="pl-PL" sz="1600" b="0" i="1" smtClean="0">
                          <a:solidFill>
                            <a:srgbClr val="002060"/>
                          </a:solidFill>
                          <a:latin typeface="Cambria Math" panose="02040503050406030204" pitchFamily="18" charset="0"/>
                        </a:rPr>
                        <m:t>(1−</m:t>
                      </m:r>
                      <m:r>
                        <a:rPr lang="pl-PL" sz="1600" b="0" i="1" smtClean="0">
                          <a:solidFill>
                            <a:srgbClr val="002060"/>
                          </a:solidFill>
                          <a:latin typeface="Cambria Math" panose="02040503050406030204" pitchFamily="18" charset="0"/>
                          <a:ea typeface="Cambria Math" panose="02040503050406030204" pitchFamily="18" charset="0"/>
                        </a:rPr>
                        <m:t>𝛽</m:t>
                      </m:r>
                      <m:r>
                        <a:rPr lang="pl-PL" sz="1600" b="0" i="1" smtClean="0">
                          <a:solidFill>
                            <a:srgbClr val="002060"/>
                          </a:solidFill>
                          <a:latin typeface="Cambria Math" panose="02040503050406030204" pitchFamily="18" charset="0"/>
                          <a:ea typeface="Cambria Math" panose="02040503050406030204" pitchFamily="18" charset="0"/>
                        </a:rPr>
                        <m:t>)</m:t>
                      </m:r>
                    </m:oMath>
                  </m:oMathPara>
                </a14:m>
                <a:endParaRPr lang="pl-PL" sz="16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9" name="pole tekstowe 8">
                <a:extLst>
                  <a:ext uri="{FF2B5EF4-FFF2-40B4-BE49-F238E27FC236}">
                    <a16:creationId xmlns:a16="http://schemas.microsoft.com/office/drawing/2014/main" id="{CCEDD397-4339-40D1-A045-82DAFAB9E07E}"/>
                  </a:ext>
                </a:extLst>
              </p:cNvPr>
              <p:cNvSpPr txBox="1">
                <a:spLocks noRot="1" noChangeAspect="1" noMove="1" noResize="1" noEditPoints="1" noAdjustHandles="1" noChangeArrowheads="1" noChangeShapeType="1" noTextEdit="1"/>
              </p:cNvSpPr>
              <p:nvPr/>
            </p:nvSpPr>
            <p:spPr>
              <a:xfrm>
                <a:off x="4769725" y="1384819"/>
                <a:ext cx="1613134" cy="246221"/>
              </a:xfrm>
              <a:prstGeom prst="rect">
                <a:avLst/>
              </a:prstGeom>
              <a:blipFill>
                <a:blip r:embed="rId4"/>
                <a:stretch>
                  <a:fillRect l="-2264" r="-3774" b="-3414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0" name="Tabela 9">
                <a:extLst>
                  <a:ext uri="{FF2B5EF4-FFF2-40B4-BE49-F238E27FC236}">
                    <a16:creationId xmlns:a16="http://schemas.microsoft.com/office/drawing/2014/main" id="{379E298A-33F5-4247-B760-7DC3999E8C69}"/>
                  </a:ext>
                </a:extLst>
              </p:cNvPr>
              <p:cNvGraphicFramePr>
                <a:graphicFrameLocks noGrp="1"/>
              </p:cNvGraphicFramePr>
              <p:nvPr>
                <p:extLst>
                  <p:ext uri="{D42A27DB-BD31-4B8C-83A1-F6EECF244321}">
                    <p14:modId xmlns:p14="http://schemas.microsoft.com/office/powerpoint/2010/main" val="832502185"/>
                  </p:ext>
                </p:extLst>
              </p:nvPr>
            </p:nvGraphicFramePr>
            <p:xfrm>
              <a:off x="387496" y="2202449"/>
              <a:ext cx="8369008" cy="2344110"/>
            </p:xfrm>
            <a:graphic>
              <a:graphicData uri="http://schemas.openxmlformats.org/drawingml/2006/table">
                <a:tbl>
                  <a:tblPr firstRow="1" bandRow="1">
                    <a:tableStyleId>{3B4B98B0-60AC-42C2-AFA5-B58CD77FA1E5}</a:tableStyleId>
                  </a:tblPr>
                  <a:tblGrid>
                    <a:gridCol w="926168">
                      <a:extLst>
                        <a:ext uri="{9D8B030D-6E8A-4147-A177-3AD203B41FA5}">
                          <a16:colId xmlns:a16="http://schemas.microsoft.com/office/drawing/2014/main" val="1782157893"/>
                        </a:ext>
                      </a:extLst>
                    </a:gridCol>
                    <a:gridCol w="1090761">
                      <a:extLst>
                        <a:ext uri="{9D8B030D-6E8A-4147-A177-3AD203B41FA5}">
                          <a16:colId xmlns:a16="http://schemas.microsoft.com/office/drawing/2014/main" val="582223938"/>
                        </a:ext>
                      </a:extLst>
                    </a:gridCol>
                    <a:gridCol w="1373353">
                      <a:extLst>
                        <a:ext uri="{9D8B030D-6E8A-4147-A177-3AD203B41FA5}">
                          <a16:colId xmlns:a16="http://schemas.microsoft.com/office/drawing/2014/main" val="3378370639"/>
                        </a:ext>
                      </a:extLst>
                    </a:gridCol>
                    <a:gridCol w="769949">
                      <a:extLst>
                        <a:ext uri="{9D8B030D-6E8A-4147-A177-3AD203B41FA5}">
                          <a16:colId xmlns:a16="http://schemas.microsoft.com/office/drawing/2014/main" val="2703379942"/>
                        </a:ext>
                      </a:extLst>
                    </a:gridCol>
                    <a:gridCol w="1411573">
                      <a:extLst>
                        <a:ext uri="{9D8B030D-6E8A-4147-A177-3AD203B41FA5}">
                          <a16:colId xmlns:a16="http://schemas.microsoft.com/office/drawing/2014/main" val="160273796"/>
                        </a:ext>
                      </a:extLst>
                    </a:gridCol>
                    <a:gridCol w="979104">
                      <a:extLst>
                        <a:ext uri="{9D8B030D-6E8A-4147-A177-3AD203B41FA5}">
                          <a16:colId xmlns:a16="http://schemas.microsoft.com/office/drawing/2014/main" val="4109340934"/>
                        </a:ext>
                      </a:extLst>
                    </a:gridCol>
                    <a:gridCol w="1818100">
                      <a:extLst>
                        <a:ext uri="{9D8B030D-6E8A-4147-A177-3AD203B41FA5}">
                          <a16:colId xmlns:a16="http://schemas.microsoft.com/office/drawing/2014/main" val="1037367982"/>
                        </a:ext>
                      </a:extLst>
                    </a:gridCol>
                  </a:tblGrid>
                  <a:tr h="650492">
                    <a:tc>
                      <a:txBody>
                        <a:bodyPr/>
                        <a:lstStyle/>
                        <a:p>
                          <a:pPr algn="ctr"/>
                          <a:r>
                            <a:rPr lang="pl-PL" sz="1400" dirty="0"/>
                            <a:t>cząstka</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energia</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masa spoczynkowa </a:t>
                          </a:r>
                          <a14:m>
                            <m:oMath xmlns:m="http://schemas.openxmlformats.org/officeDocument/2006/math">
                              <m:sSub>
                                <m:sSubPr>
                                  <m:ctrlPr>
                                    <a:rPr lang="pl-PL" sz="1400" i="1" smtClean="0">
                                      <a:latin typeface="Cambria Math" panose="02040503050406030204" pitchFamily="18" charset="0"/>
                                    </a:rPr>
                                  </m:ctrlPr>
                                </m:sSubPr>
                                <m:e>
                                  <m:r>
                                    <a:rPr lang="pl-PL" sz="1400" smtClean="0">
                                      <a:latin typeface="Cambria Math" panose="02040503050406030204" pitchFamily="18" charset="0"/>
                                    </a:rPr>
                                    <m:t>𝒎</m:t>
                                  </m:r>
                                </m:e>
                                <m:sub>
                                  <m:r>
                                    <a:rPr lang="pl-PL" sz="1400" smtClean="0">
                                      <a:latin typeface="Cambria Math" panose="02040503050406030204" pitchFamily="18" charset="0"/>
                                    </a:rPr>
                                    <m:t>𝟎</m:t>
                                  </m:r>
                                </m:sub>
                              </m:sSub>
                            </m:oMath>
                          </a14:m>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pl-PL" sz="1400" smtClean="0">
                                    <a:latin typeface="Cambria Math" panose="02040503050406030204" pitchFamily="18" charset="0"/>
                                  </a:rPr>
                                  <m:t>𝛾</m:t>
                                </m:r>
                              </m:oMath>
                            </m:oMathPara>
                          </a14:m>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pl-PL" sz="1400" smtClean="0">
                                    <a:latin typeface="Cambria Math" panose="02040503050406030204" pitchFamily="18" charset="0"/>
                                  </a:rPr>
                                  <m:t>𝛽</m:t>
                                </m:r>
                              </m:oMath>
                            </m:oMathPara>
                          </a14:m>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pl-PL" sz="1400" smtClean="0">
                                    <a:latin typeface="Cambria Math" panose="02040503050406030204" pitchFamily="18" charset="0"/>
                                  </a:rPr>
                                  <m:t>𝐸</m:t>
                                </m:r>
                                <m:r>
                                  <a:rPr lang="pl-PL" sz="1400" smtClean="0">
                                    <a:latin typeface="Cambria Math" panose="02040503050406030204" pitchFamily="18" charset="0"/>
                                  </a:rPr>
                                  <m:t>−</m:t>
                                </m:r>
                                <m:r>
                                  <a:rPr lang="pl-PL" sz="1400" smtClean="0">
                                    <a:latin typeface="Cambria Math" panose="02040503050406030204" pitchFamily="18" charset="0"/>
                                  </a:rPr>
                                  <m:t>𝑝</m:t>
                                </m:r>
                              </m:oMath>
                            </m:oMathPara>
                          </a14:m>
                          <a:endParaRPr lang="pl-PL" sz="1400" b="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Relatywisty- </a:t>
                          </a:r>
                        </a:p>
                        <a:p>
                          <a:pPr algn="ctr"/>
                          <a:r>
                            <a:rPr lang="pl-PL" sz="1400" dirty="0" err="1"/>
                            <a:t>czna</a:t>
                          </a:r>
                          <a:endParaRPr lang="pl-PL" sz="1400" b="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2624704458"/>
                      </a:ext>
                    </a:extLst>
                  </a:tr>
                  <a:tr h="322518">
                    <a:tc>
                      <a:txBody>
                        <a:bodyPr/>
                        <a:lstStyle/>
                        <a:p>
                          <a:pPr algn="ctr"/>
                          <a:r>
                            <a:rPr lang="pl-PL" sz="1400" dirty="0"/>
                            <a:t>elektron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MeV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511</a:t>
                          </a:r>
                          <a:r>
                            <a:rPr lang="pl-PL" sz="1400" baseline="0" dirty="0"/>
                            <a:t> </a:t>
                          </a:r>
                          <a:r>
                            <a:rPr lang="pl-PL" sz="1400" baseline="0" dirty="0" err="1"/>
                            <a:t>keV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2</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tak</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931586749"/>
                      </a:ext>
                    </a:extLst>
                  </a:tr>
                  <a:tr h="322518">
                    <a:tc>
                      <a:txBody>
                        <a:bodyPr/>
                        <a:lstStyle/>
                        <a:p>
                          <a:pPr algn="ctr"/>
                          <a:r>
                            <a:rPr lang="pl-PL" sz="1400" dirty="0"/>
                            <a:t>elektron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511 </a:t>
                          </a:r>
                          <a:r>
                            <a:rPr lang="pl-PL" sz="1400" dirty="0" err="1"/>
                            <a:t>keV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pl-PL" sz="1400" smtClean="0">
                                    <a:latin typeface="Cambria Math" panose="02040503050406030204" pitchFamily="18" charset="0"/>
                                  </a:rPr>
                                  <m:t>2∙</m:t>
                                </m:r>
                                <m:sSup>
                                  <m:sSupPr>
                                    <m:ctrlPr>
                                      <a:rPr lang="pl-PL" sz="1400" i="1" smtClean="0">
                                        <a:latin typeface="Cambria Math" panose="02040503050406030204" pitchFamily="18" charset="0"/>
                                      </a:rPr>
                                    </m:ctrlPr>
                                  </m:sSupPr>
                                  <m:e>
                                    <m:r>
                                      <a:rPr lang="pl-PL" sz="1400" smtClean="0">
                                        <a:latin typeface="Cambria Math" panose="02040503050406030204" pitchFamily="18" charset="0"/>
                                      </a:rPr>
                                      <m:t>10</m:t>
                                    </m:r>
                                  </m:e>
                                  <m:sup>
                                    <m:r>
                                      <a:rPr lang="pl-PL" sz="1400" smtClean="0">
                                        <a:latin typeface="Cambria Math" panose="02040503050406030204" pitchFamily="18" charset="0"/>
                                      </a:rPr>
                                      <m:t>3</m:t>
                                    </m:r>
                                  </m:sup>
                                </m:sSup>
                              </m:oMath>
                            </m:oMathPara>
                          </a14:m>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0,99999999995</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tak</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473988656"/>
                      </a:ext>
                    </a:extLst>
                  </a:tr>
                  <a:tr h="322518">
                    <a:tc>
                      <a:txBody>
                        <a:bodyPr/>
                        <a:lstStyle/>
                        <a:p>
                          <a:pPr algn="ctr"/>
                          <a:r>
                            <a:rPr lang="pl-PL" sz="1400" dirty="0"/>
                            <a:t>proton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latin typeface="Times New Roman" panose="02020603050405020304" pitchFamily="18" charset="0"/>
                              <a:cs typeface="Times New Roman" panose="02020603050405020304" pitchFamily="18" charset="0"/>
                            </a:rPr>
                            <a:t>5 </a:t>
                          </a:r>
                          <a:r>
                            <a:rPr lang="pl-PL" sz="1400" dirty="0" err="1">
                              <a:latin typeface="Times New Roman" panose="02020603050405020304" pitchFamily="18" charset="0"/>
                              <a:cs typeface="Times New Roman" panose="02020603050405020304" pitchFamily="18" charset="0"/>
                            </a:rPr>
                            <a:t>MeV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nie</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2752541139"/>
                      </a:ext>
                    </a:extLst>
                  </a:tr>
                  <a:tr h="322518">
                    <a:tc>
                      <a:txBody>
                        <a:bodyPr/>
                        <a:lstStyle/>
                        <a:p>
                          <a:pPr algn="ctr"/>
                          <a:r>
                            <a:rPr lang="pl-PL" sz="1400" dirty="0"/>
                            <a:t>proton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100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pl-PL" sz="1400" i="1" smtClean="0">
                                        <a:latin typeface="Cambria Math" panose="02040503050406030204" pitchFamily="18" charset="0"/>
                                      </a:rPr>
                                    </m:ctrlPr>
                                  </m:sSupPr>
                                  <m:e>
                                    <m:r>
                                      <a:rPr lang="pl-PL" sz="1400" smtClean="0">
                                        <a:latin typeface="Cambria Math" panose="02040503050406030204" pitchFamily="18" charset="0"/>
                                      </a:rPr>
                                      <m:t>10</m:t>
                                    </m:r>
                                  </m:e>
                                  <m:sup>
                                    <m:r>
                                      <a:rPr lang="pl-PL" sz="1400" smtClean="0">
                                        <a:latin typeface="Cambria Math" panose="02040503050406030204" pitchFamily="18" charset="0"/>
                                      </a:rPr>
                                      <m:t>2</m:t>
                                    </m:r>
                                  </m:sup>
                                </m:sSup>
                              </m:oMath>
                            </m:oMathPara>
                          </a14:m>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tak</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2850375739"/>
                      </a:ext>
                    </a:extLst>
                  </a:tr>
                  <a:tr h="322518">
                    <a:tc>
                      <a:txBody>
                        <a:bodyPr/>
                        <a:lstStyle/>
                        <a:p>
                          <a:pPr algn="ctr"/>
                          <a:r>
                            <a:rPr lang="pl-PL" sz="1400" dirty="0"/>
                            <a:t>foton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0</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0</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tak</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1698103788"/>
                      </a:ext>
                    </a:extLst>
                  </a:tr>
                </a:tbl>
              </a:graphicData>
            </a:graphic>
          </p:graphicFrame>
        </mc:Choice>
        <mc:Fallback xmlns="">
          <p:graphicFrame>
            <p:nvGraphicFramePr>
              <p:cNvPr id="10" name="Tabela 9">
                <a:extLst>
                  <a:ext uri="{FF2B5EF4-FFF2-40B4-BE49-F238E27FC236}">
                    <a16:creationId xmlns:a16="http://schemas.microsoft.com/office/drawing/2014/main" id="{379E298A-33F5-4247-B760-7DC3999E8C69}"/>
                  </a:ext>
                </a:extLst>
              </p:cNvPr>
              <p:cNvGraphicFramePr>
                <a:graphicFrameLocks noGrp="1"/>
              </p:cNvGraphicFramePr>
              <p:nvPr>
                <p:extLst>
                  <p:ext uri="{D42A27DB-BD31-4B8C-83A1-F6EECF244321}">
                    <p14:modId xmlns:p14="http://schemas.microsoft.com/office/powerpoint/2010/main" val="832502185"/>
                  </p:ext>
                </p:extLst>
              </p:nvPr>
            </p:nvGraphicFramePr>
            <p:xfrm>
              <a:off x="387496" y="2202449"/>
              <a:ext cx="8369008" cy="2344110"/>
            </p:xfrm>
            <a:graphic>
              <a:graphicData uri="http://schemas.openxmlformats.org/drawingml/2006/table">
                <a:tbl>
                  <a:tblPr firstRow="1" bandRow="1">
                    <a:tableStyleId>{3B4B98B0-60AC-42C2-AFA5-B58CD77FA1E5}</a:tableStyleId>
                  </a:tblPr>
                  <a:tblGrid>
                    <a:gridCol w="926168">
                      <a:extLst>
                        <a:ext uri="{9D8B030D-6E8A-4147-A177-3AD203B41FA5}">
                          <a16:colId xmlns:a16="http://schemas.microsoft.com/office/drawing/2014/main" val="1782157893"/>
                        </a:ext>
                      </a:extLst>
                    </a:gridCol>
                    <a:gridCol w="1090761">
                      <a:extLst>
                        <a:ext uri="{9D8B030D-6E8A-4147-A177-3AD203B41FA5}">
                          <a16:colId xmlns:a16="http://schemas.microsoft.com/office/drawing/2014/main" val="582223938"/>
                        </a:ext>
                      </a:extLst>
                    </a:gridCol>
                    <a:gridCol w="1373353">
                      <a:extLst>
                        <a:ext uri="{9D8B030D-6E8A-4147-A177-3AD203B41FA5}">
                          <a16:colId xmlns:a16="http://schemas.microsoft.com/office/drawing/2014/main" val="3378370639"/>
                        </a:ext>
                      </a:extLst>
                    </a:gridCol>
                    <a:gridCol w="769949">
                      <a:extLst>
                        <a:ext uri="{9D8B030D-6E8A-4147-A177-3AD203B41FA5}">
                          <a16:colId xmlns:a16="http://schemas.microsoft.com/office/drawing/2014/main" val="2703379942"/>
                        </a:ext>
                      </a:extLst>
                    </a:gridCol>
                    <a:gridCol w="1411573">
                      <a:extLst>
                        <a:ext uri="{9D8B030D-6E8A-4147-A177-3AD203B41FA5}">
                          <a16:colId xmlns:a16="http://schemas.microsoft.com/office/drawing/2014/main" val="160273796"/>
                        </a:ext>
                      </a:extLst>
                    </a:gridCol>
                    <a:gridCol w="979104">
                      <a:extLst>
                        <a:ext uri="{9D8B030D-6E8A-4147-A177-3AD203B41FA5}">
                          <a16:colId xmlns:a16="http://schemas.microsoft.com/office/drawing/2014/main" val="4109340934"/>
                        </a:ext>
                      </a:extLst>
                    </a:gridCol>
                    <a:gridCol w="1818100">
                      <a:extLst>
                        <a:ext uri="{9D8B030D-6E8A-4147-A177-3AD203B41FA5}">
                          <a16:colId xmlns:a16="http://schemas.microsoft.com/office/drawing/2014/main" val="1037367982"/>
                        </a:ext>
                      </a:extLst>
                    </a:gridCol>
                  </a:tblGrid>
                  <a:tr h="731520">
                    <a:tc>
                      <a:txBody>
                        <a:bodyPr/>
                        <a:lstStyle/>
                        <a:p>
                          <a:pPr algn="ctr"/>
                          <a:r>
                            <a:rPr lang="pl-PL" sz="1400" dirty="0"/>
                            <a:t>cząstka</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energia</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endParaRPr lang="en-US"/>
                        </a:p>
                      </a:txBody>
                      <a:tcPr anchor="ctr">
                        <a:blipFill>
                          <a:blip r:embed="rId5"/>
                          <a:stretch>
                            <a:fillRect l="-146460" t="-833" r="-361947" b="-228333"/>
                          </a:stretch>
                        </a:blipFill>
                      </a:tcPr>
                    </a:tc>
                    <a:tc>
                      <a:txBody>
                        <a:bodyPr/>
                        <a:lstStyle/>
                        <a:p>
                          <a:endParaRPr lang="en-US"/>
                        </a:p>
                      </a:txBody>
                      <a:tcPr anchor="ctr">
                        <a:blipFill>
                          <a:blip r:embed="rId5"/>
                          <a:stretch>
                            <a:fillRect l="-442063" t="-833" r="-549206" b="-228333"/>
                          </a:stretch>
                        </a:blipFill>
                      </a:tcPr>
                    </a:tc>
                    <a:tc>
                      <a:txBody>
                        <a:bodyPr/>
                        <a:lstStyle/>
                        <a:p>
                          <a:endParaRPr lang="en-US"/>
                        </a:p>
                      </a:txBody>
                      <a:tcPr anchor="ctr">
                        <a:blipFill>
                          <a:blip r:embed="rId5"/>
                          <a:stretch>
                            <a:fillRect l="-294397" t="-833" r="-198276" b="-228333"/>
                          </a:stretch>
                        </a:blipFill>
                      </a:tcPr>
                    </a:tc>
                    <a:tc>
                      <a:txBody>
                        <a:bodyPr/>
                        <a:lstStyle/>
                        <a:p>
                          <a:endParaRPr lang="en-US"/>
                        </a:p>
                      </a:txBody>
                      <a:tcPr anchor="ctr">
                        <a:blipFill>
                          <a:blip r:embed="rId5"/>
                          <a:stretch>
                            <a:fillRect l="-568323" t="-833" r="-185714" b="-228333"/>
                          </a:stretch>
                        </a:blipFill>
                      </a:tcPr>
                    </a:tc>
                    <a:tc>
                      <a:txBody>
                        <a:bodyPr/>
                        <a:lstStyle/>
                        <a:p>
                          <a:pPr algn="ctr"/>
                          <a:r>
                            <a:rPr lang="pl-PL" sz="1400" dirty="0"/>
                            <a:t>Relatywisty- </a:t>
                          </a:r>
                        </a:p>
                        <a:p>
                          <a:pPr algn="ctr"/>
                          <a:r>
                            <a:rPr lang="pl-PL" sz="1400" dirty="0" err="1"/>
                            <a:t>czna</a:t>
                          </a:r>
                          <a:endParaRPr lang="pl-PL" sz="1400" b="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2624704458"/>
                      </a:ext>
                    </a:extLst>
                  </a:tr>
                  <a:tr h="322518">
                    <a:tc>
                      <a:txBody>
                        <a:bodyPr/>
                        <a:lstStyle/>
                        <a:p>
                          <a:pPr algn="ctr"/>
                          <a:r>
                            <a:rPr lang="pl-PL" sz="1400" dirty="0"/>
                            <a:t>elektron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MeV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511</a:t>
                          </a:r>
                          <a:r>
                            <a:rPr lang="pl-PL" sz="1400" baseline="0" dirty="0"/>
                            <a:t> </a:t>
                          </a:r>
                          <a:r>
                            <a:rPr lang="pl-PL" sz="1400" baseline="0" dirty="0" err="1"/>
                            <a:t>keV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2</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tak</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931586749"/>
                      </a:ext>
                    </a:extLst>
                  </a:tr>
                  <a:tr h="322518">
                    <a:tc>
                      <a:txBody>
                        <a:bodyPr/>
                        <a:lstStyle/>
                        <a:p>
                          <a:pPr algn="ctr"/>
                          <a:r>
                            <a:rPr lang="pl-PL" sz="1400" dirty="0"/>
                            <a:t>elektron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511 </a:t>
                          </a:r>
                          <a:r>
                            <a:rPr lang="pl-PL" sz="1400" dirty="0" err="1"/>
                            <a:t>keV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endParaRPr lang="en-US"/>
                        </a:p>
                      </a:txBody>
                      <a:tcPr anchor="ctr">
                        <a:blipFill>
                          <a:blip r:embed="rId5"/>
                          <a:stretch>
                            <a:fillRect l="-442063" t="-328302" r="-549206" b="-316981"/>
                          </a:stretch>
                        </a:blipFill>
                      </a:tcPr>
                    </a:tc>
                    <a:tc>
                      <a:txBody>
                        <a:bodyPr/>
                        <a:lstStyle/>
                        <a:p>
                          <a:pPr algn="ctr"/>
                          <a:r>
                            <a:rPr lang="pl-PL" sz="1400" dirty="0"/>
                            <a:t>0,99999999995</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tak</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473988656"/>
                      </a:ext>
                    </a:extLst>
                  </a:tr>
                  <a:tr h="322518">
                    <a:tc>
                      <a:txBody>
                        <a:bodyPr/>
                        <a:lstStyle/>
                        <a:p>
                          <a:pPr algn="ctr"/>
                          <a:r>
                            <a:rPr lang="pl-PL" sz="1400" dirty="0"/>
                            <a:t>proton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latin typeface="Times New Roman" panose="02020603050405020304" pitchFamily="18" charset="0"/>
                              <a:cs typeface="Times New Roman" panose="02020603050405020304" pitchFamily="18" charset="0"/>
                            </a:rPr>
                            <a:t>5 </a:t>
                          </a:r>
                          <a:r>
                            <a:rPr lang="pl-PL" sz="1400" dirty="0" err="1">
                              <a:latin typeface="Times New Roman" panose="02020603050405020304" pitchFamily="18" charset="0"/>
                              <a:cs typeface="Times New Roman" panose="02020603050405020304" pitchFamily="18" charset="0"/>
                            </a:rPr>
                            <a:t>MeV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nie</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2752541139"/>
                      </a:ext>
                    </a:extLst>
                  </a:tr>
                  <a:tr h="322518">
                    <a:tc>
                      <a:txBody>
                        <a:bodyPr/>
                        <a:lstStyle/>
                        <a:p>
                          <a:pPr algn="ctr"/>
                          <a:r>
                            <a:rPr lang="pl-PL" sz="1400" dirty="0"/>
                            <a:t>proton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100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endParaRPr lang="en-US"/>
                        </a:p>
                      </a:txBody>
                      <a:tcPr anchor="ctr">
                        <a:blipFill>
                          <a:blip r:embed="rId5"/>
                          <a:stretch>
                            <a:fillRect l="-442063" t="-528302" r="-549206" b="-116981"/>
                          </a:stretch>
                        </a:blip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tak</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2850375739"/>
                      </a:ext>
                    </a:extLst>
                  </a:tr>
                  <a:tr h="322518">
                    <a:tc>
                      <a:txBody>
                        <a:bodyPr/>
                        <a:lstStyle/>
                        <a:p>
                          <a:pPr algn="ctr"/>
                          <a:r>
                            <a:rPr lang="pl-PL" sz="1400" dirty="0"/>
                            <a:t>foton</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 </a:t>
                          </a:r>
                          <a:r>
                            <a:rPr lang="pl-PL" sz="1400" dirty="0" err="1"/>
                            <a:t>GeV</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0</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1</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0</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pl-PL" sz="1400" dirty="0"/>
                            <a:t>tak</a:t>
                          </a:r>
                          <a:endParaRPr lang="pl-PL" sz="14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1698103788"/>
                      </a:ext>
                    </a:extLst>
                  </a:tr>
                </a:tbl>
              </a:graphicData>
            </a:graphic>
          </p:graphicFrame>
        </mc:Fallback>
      </mc:AlternateContent>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5398908F-084E-4760-8025-B171546518D3}"/>
                  </a:ext>
                </a:extLst>
              </p:cNvPr>
              <p:cNvSpPr txBox="1"/>
              <p:nvPr/>
            </p:nvSpPr>
            <p:spPr>
              <a:xfrm>
                <a:off x="467544" y="4743428"/>
                <a:ext cx="8208912" cy="107721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pl-PL" sz="1600" dirty="0">
                    <a:solidFill>
                      <a:schemeClr val="tx1"/>
                    </a:solidFill>
                    <a:latin typeface="Times New Roman" panose="02020603050405020304" pitchFamily="18" charset="0"/>
                    <a:cs typeface="Times New Roman" panose="02020603050405020304" pitchFamily="18" charset="0"/>
                  </a:rPr>
                  <a:t>Jeżeli różnica pomiędzy energią cząstki a jej masą spoczynkową jest dużo większa od masy spoczynkowej, to taka cząstka uważana jest za relatywistyczną, a do obliczeń przyjmuje się, że jest cząstką </a:t>
                </a:r>
                <a:r>
                  <a:rPr lang="pl-PL" sz="1600" dirty="0" err="1">
                    <a:solidFill>
                      <a:schemeClr val="tx1"/>
                    </a:solidFill>
                    <a:latin typeface="Times New Roman" panose="02020603050405020304" pitchFamily="18" charset="0"/>
                    <a:cs typeface="Times New Roman" panose="02020603050405020304" pitchFamily="18" charset="0"/>
                  </a:rPr>
                  <a:t>bezmasową</a:t>
                </a:r>
                <a:r>
                  <a:rPr lang="pl-PL" sz="1600" dirty="0">
                    <a:solidFill>
                      <a:schemeClr val="tx1"/>
                    </a:solidFill>
                    <a:latin typeface="Times New Roman" panose="02020603050405020304" pitchFamily="18" charset="0"/>
                    <a:cs typeface="Times New Roman" panose="02020603050405020304" pitchFamily="18" charset="0"/>
                  </a:rPr>
                  <a:t>. </a:t>
                </a:r>
              </a:p>
              <a:p>
                <a:pPr algn="ctr"/>
                <a14:m>
                  <m:oMathPara xmlns:m="http://schemas.openxmlformats.org/officeDocument/2006/math">
                    <m:oMathParaPr>
                      <m:jc m:val="centerGroup"/>
                    </m:oMathParaPr>
                    <m:oMath xmlns:m="http://schemas.openxmlformats.org/officeDocument/2006/math">
                      <m:r>
                        <a:rPr lang="pl-PL" sz="1600" b="1" i="1">
                          <a:solidFill>
                            <a:srgbClr val="C00000"/>
                          </a:solidFill>
                          <a:latin typeface="Cambria Math" panose="02040503050406030204" pitchFamily="18" charset="0"/>
                        </a:rPr>
                        <m:t>𝑬</m:t>
                      </m:r>
                      <m:r>
                        <a:rPr lang="pl-PL" sz="1600" b="1" i="1">
                          <a:solidFill>
                            <a:srgbClr val="C00000"/>
                          </a:solidFill>
                          <a:latin typeface="Cambria Math" panose="02040503050406030204" pitchFamily="18" charset="0"/>
                        </a:rPr>
                        <m:t>=</m:t>
                      </m:r>
                      <m:r>
                        <a:rPr lang="pl-PL" sz="1600" b="1" i="1">
                          <a:solidFill>
                            <a:srgbClr val="C00000"/>
                          </a:solidFill>
                          <a:latin typeface="Cambria Math" panose="02040503050406030204" pitchFamily="18" charset="0"/>
                        </a:rPr>
                        <m:t>𝒑</m:t>
                      </m:r>
                    </m:oMath>
                  </m:oMathPara>
                </a14:m>
                <a:endParaRPr lang="pl-PL" sz="1600" dirty="0">
                  <a:latin typeface="Times New Roman" panose="02020603050405020304" pitchFamily="18" charset="0"/>
                  <a:cs typeface="Times New Roman" panose="02020603050405020304" pitchFamily="18" charset="0"/>
                </a:endParaRPr>
              </a:p>
            </p:txBody>
          </p:sp>
        </mc:Choice>
        <mc:Fallback xmlns="">
          <p:sp>
            <p:nvSpPr>
              <p:cNvPr id="11" name="pole tekstowe 10">
                <a:extLst>
                  <a:ext uri="{FF2B5EF4-FFF2-40B4-BE49-F238E27FC236}">
                    <a16:creationId xmlns:a16="http://schemas.microsoft.com/office/drawing/2014/main" id="{5398908F-084E-4760-8025-B171546518D3}"/>
                  </a:ext>
                </a:extLst>
              </p:cNvPr>
              <p:cNvSpPr txBox="1">
                <a:spLocks noRot="1" noChangeAspect="1" noMove="1" noResize="1" noEditPoints="1" noAdjustHandles="1" noChangeArrowheads="1" noChangeShapeType="1" noTextEdit="1"/>
              </p:cNvSpPr>
              <p:nvPr/>
            </p:nvSpPr>
            <p:spPr>
              <a:xfrm>
                <a:off x="467544" y="4743428"/>
                <a:ext cx="8208912" cy="1077218"/>
              </a:xfrm>
              <a:prstGeom prst="rect">
                <a:avLst/>
              </a:prstGeom>
              <a:blipFill>
                <a:blip r:embed="rId6"/>
                <a:stretch>
                  <a:fillRect t="-1111"/>
                </a:stretch>
              </a:blipFill>
              <a:ln>
                <a:solidFill>
                  <a:srgbClr val="C00000"/>
                </a:solidFill>
              </a:ln>
            </p:spPr>
            <p:txBody>
              <a:bodyPr/>
              <a:lstStyle/>
              <a:p>
                <a:r>
                  <a:rPr lang="en-GB">
                    <a:noFill/>
                  </a:rPr>
                  <a:t> </a:t>
                </a:r>
              </a:p>
            </p:txBody>
          </p:sp>
        </mc:Fallback>
      </mc:AlternateContent>
      <p:sp>
        <p:nvSpPr>
          <p:cNvPr id="5" name="pole tekstowe 4">
            <a:extLst>
              <a:ext uri="{FF2B5EF4-FFF2-40B4-BE49-F238E27FC236}">
                <a16:creationId xmlns:a16="http://schemas.microsoft.com/office/drawing/2014/main" id="{BF1700EA-AA3A-4EA0-9AC0-0E607D070AFF}"/>
              </a:ext>
            </a:extLst>
          </p:cNvPr>
          <p:cNvSpPr txBox="1"/>
          <p:nvPr/>
        </p:nvSpPr>
        <p:spPr>
          <a:xfrm>
            <a:off x="6943338" y="1362498"/>
            <a:ext cx="1670650" cy="584775"/>
          </a:xfrm>
          <a:prstGeom prst="rect">
            <a:avLst/>
          </a:prstGeom>
          <a:noFill/>
        </p:spPr>
        <p:txBody>
          <a:bodyPr wrap="none" rtlCol="0">
            <a:spAutoFit/>
            <a:scene3d>
              <a:camera prst="isometricOffAxis1Right"/>
              <a:lightRig rig="threePt" dir="t"/>
            </a:scene3d>
          </a:bodyPr>
          <a:lstStyle/>
          <a:p>
            <a:r>
              <a:rPr lang="pl-PL" sz="1600" dirty="0">
                <a:solidFill>
                  <a:srgbClr val="C00000"/>
                </a:solidFill>
              </a:rPr>
              <a:t>co z jednostkami?</a:t>
            </a:r>
          </a:p>
          <a:p>
            <a:r>
              <a:rPr lang="pl-PL" sz="1600" dirty="0">
                <a:solidFill>
                  <a:srgbClr val="C00000"/>
                </a:solidFill>
              </a:rPr>
              <a:t>dopiszmy!</a:t>
            </a:r>
          </a:p>
        </p:txBody>
      </p:sp>
    </p:spTree>
    <p:extLst>
      <p:ext uri="{BB962C8B-B14F-4D97-AF65-F5344CB8AC3E}">
        <p14:creationId xmlns:p14="http://schemas.microsoft.com/office/powerpoint/2010/main" val="2560632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Masa układu cząstek</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5</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DC13E2C1-9294-4326-B844-228ED20A6457}"/>
                  </a:ext>
                </a:extLst>
              </p:cNvPr>
              <p:cNvSpPr txBox="1"/>
              <p:nvPr/>
            </p:nvSpPr>
            <p:spPr>
              <a:xfrm>
                <a:off x="836428" y="1374032"/>
                <a:ext cx="8179982" cy="2845074"/>
              </a:xfrm>
              <a:prstGeom prst="rect">
                <a:avLst/>
              </a:prstGeom>
              <a:noFill/>
            </p:spPr>
            <p:txBody>
              <a:bodyPr wrap="square" rtlCol="0">
                <a:spAutoFit/>
              </a:bodyPr>
              <a:lstStyle/>
              <a:p>
                <a:pPr marL="285750" indent="-285750">
                  <a:spcBef>
                    <a:spcPts val="600"/>
                  </a:spcBef>
                  <a:buFont typeface="Wingdings" panose="05000000000000000000" pitchFamily="2" charset="2"/>
                  <a:buChar char="§"/>
                </a:pPr>
                <a:r>
                  <a:rPr lang="pl-PL" sz="1600" dirty="0"/>
                  <a:t>Czteropęd układu cząstek: </a:t>
                </a:r>
                <a14:m>
                  <m:oMath xmlns:m="http://schemas.openxmlformats.org/officeDocument/2006/math">
                    <m:sSup>
                      <m:sSupPr>
                        <m:ctrlPr>
                          <a:rPr lang="pl-PL" sz="1600" i="1">
                            <a:solidFill>
                              <a:srgbClr val="C00000"/>
                            </a:solidFill>
                            <a:latin typeface="Cambria Math" panose="02040503050406030204" pitchFamily="18" charset="0"/>
                          </a:rPr>
                        </m:ctrlPr>
                      </m:sSupPr>
                      <m:e>
                        <m:r>
                          <a:rPr lang="pl-PL" sz="1600" i="1">
                            <a:solidFill>
                              <a:srgbClr val="C00000"/>
                            </a:solidFill>
                            <a:latin typeface="Cambria Math" panose="02040503050406030204" pitchFamily="18" charset="0"/>
                          </a:rPr>
                          <m:t>𝑃</m:t>
                        </m:r>
                      </m:e>
                      <m:sup>
                        <m:r>
                          <a:rPr lang="pl-PL" sz="1600" i="1">
                            <a:solidFill>
                              <a:srgbClr val="C00000"/>
                            </a:solidFill>
                            <a:latin typeface="Cambria Math" panose="02040503050406030204" pitchFamily="18" charset="0"/>
                            <a:ea typeface="Cambria Math" panose="02040503050406030204" pitchFamily="18" charset="0"/>
                          </a:rPr>
                          <m:t>𝜇</m:t>
                        </m:r>
                      </m:sup>
                    </m:sSup>
                  </m:oMath>
                </a14:m>
                <a:r>
                  <a:rPr lang="pl-PL" sz="1600" dirty="0"/>
                  <a:t>=</a:t>
                </a:r>
                <a:r>
                  <a:rPr lang="pl-PL" sz="1600" dirty="0">
                    <a:solidFill>
                      <a:srgbClr val="C00000"/>
                    </a:solidFill>
                  </a:rPr>
                  <a:t> </a:t>
                </a:r>
                <a14:m>
                  <m:oMath xmlns:m="http://schemas.openxmlformats.org/officeDocument/2006/math">
                    <m:sSubSup>
                      <m:sSubSupPr>
                        <m:ctrlPr>
                          <a:rPr lang="pl-PL" sz="1600" b="0" i="1" smtClean="0">
                            <a:solidFill>
                              <a:srgbClr val="C00000"/>
                            </a:solidFill>
                            <a:latin typeface="Cambria Math" panose="02040503050406030204" pitchFamily="18" charset="0"/>
                          </a:rPr>
                        </m:ctrlPr>
                      </m:sSubSupPr>
                      <m:e>
                        <m:r>
                          <a:rPr lang="pl-PL" sz="1600" i="1">
                            <a:solidFill>
                              <a:srgbClr val="C00000"/>
                            </a:solidFill>
                            <a:latin typeface="Cambria Math" panose="02040503050406030204" pitchFamily="18" charset="0"/>
                          </a:rPr>
                          <m:t>𝑃</m:t>
                        </m:r>
                      </m:e>
                      <m:sub>
                        <m:r>
                          <a:rPr lang="pl-PL" sz="1600" b="0" i="1" smtClean="0">
                            <a:solidFill>
                              <a:srgbClr val="C00000"/>
                            </a:solidFill>
                            <a:latin typeface="Cambria Math" panose="02040503050406030204" pitchFamily="18" charset="0"/>
                          </a:rPr>
                          <m:t>1</m:t>
                        </m:r>
                      </m:sub>
                      <m:sup>
                        <m:r>
                          <a:rPr lang="pl-PL" sz="1600" i="1">
                            <a:solidFill>
                              <a:srgbClr val="C00000"/>
                            </a:solidFill>
                            <a:latin typeface="Cambria Math" panose="02040503050406030204" pitchFamily="18" charset="0"/>
                            <a:ea typeface="Cambria Math" panose="02040503050406030204" pitchFamily="18" charset="0"/>
                          </a:rPr>
                          <m:t>𝜇</m:t>
                        </m:r>
                      </m:sup>
                    </m:sSubSup>
                    <m:r>
                      <a:rPr lang="pl-PL" sz="1600" b="0" i="0" smtClean="0">
                        <a:solidFill>
                          <a:srgbClr val="C00000"/>
                        </a:solidFill>
                        <a:latin typeface="Cambria Math" panose="02040503050406030204" pitchFamily="18" charset="0"/>
                        <a:ea typeface="Cambria Math" panose="02040503050406030204" pitchFamily="18" charset="0"/>
                      </a:rPr>
                      <m:t>+</m:t>
                    </m:r>
                    <m:sSubSup>
                      <m:sSubSupPr>
                        <m:ctrlPr>
                          <a:rPr lang="pl-PL" sz="1600" b="0" i="1" smtClean="0">
                            <a:solidFill>
                              <a:srgbClr val="C00000"/>
                            </a:solidFill>
                            <a:latin typeface="Cambria Math" panose="02040503050406030204" pitchFamily="18" charset="0"/>
                          </a:rPr>
                        </m:ctrlPr>
                      </m:sSubSupPr>
                      <m:e>
                        <m:r>
                          <a:rPr lang="pl-PL" sz="1600" i="1">
                            <a:solidFill>
                              <a:srgbClr val="C00000"/>
                            </a:solidFill>
                            <a:latin typeface="Cambria Math" panose="02040503050406030204" pitchFamily="18" charset="0"/>
                          </a:rPr>
                          <m:t>𝑃</m:t>
                        </m:r>
                      </m:e>
                      <m:sub>
                        <m:r>
                          <a:rPr lang="pl-PL" sz="1600" b="0" i="1" smtClean="0">
                            <a:solidFill>
                              <a:srgbClr val="C00000"/>
                            </a:solidFill>
                            <a:latin typeface="Cambria Math" panose="02040503050406030204" pitchFamily="18" charset="0"/>
                          </a:rPr>
                          <m:t>2</m:t>
                        </m:r>
                      </m:sub>
                      <m:sup>
                        <m:r>
                          <a:rPr lang="pl-PL" sz="1600" i="1">
                            <a:solidFill>
                              <a:srgbClr val="C00000"/>
                            </a:solidFill>
                            <a:latin typeface="Cambria Math" panose="02040503050406030204" pitchFamily="18" charset="0"/>
                            <a:ea typeface="Cambria Math" panose="02040503050406030204" pitchFamily="18" charset="0"/>
                          </a:rPr>
                          <m:t>𝜇</m:t>
                        </m:r>
                      </m:sup>
                    </m:sSubSup>
                    <m:r>
                      <a:rPr lang="pl-PL" sz="1600" b="0" i="1" smtClean="0">
                        <a:solidFill>
                          <a:srgbClr val="C00000"/>
                        </a:solidFill>
                        <a:latin typeface="Cambria Math" panose="02040503050406030204" pitchFamily="18" charset="0"/>
                        <a:ea typeface="Cambria Math" panose="02040503050406030204" pitchFamily="18" charset="0"/>
                      </a:rPr>
                      <m:t>=</m:t>
                    </m:r>
                    <m:d>
                      <m:dPr>
                        <m:ctrlPr>
                          <a:rPr lang="pl-PL" sz="1600" b="0" i="1" smtClean="0">
                            <a:solidFill>
                              <a:srgbClr val="C00000"/>
                            </a:solidFill>
                            <a:latin typeface="Cambria Math" panose="02040503050406030204" pitchFamily="18" charset="0"/>
                            <a:ea typeface="Cambria Math" panose="02040503050406030204" pitchFamily="18" charset="0"/>
                          </a:rPr>
                        </m:ctrlPr>
                      </m:dPr>
                      <m:e>
                        <m:sSub>
                          <m:sSubPr>
                            <m:ctrlPr>
                              <a:rPr lang="pl-PL" sz="1600" b="0" i="1" smtClean="0">
                                <a:solidFill>
                                  <a:srgbClr val="C00000"/>
                                </a:solidFill>
                                <a:latin typeface="Cambria Math" panose="02040503050406030204" pitchFamily="18" charset="0"/>
                                <a:ea typeface="Cambria Math" panose="02040503050406030204" pitchFamily="18" charset="0"/>
                              </a:rPr>
                            </m:ctrlPr>
                          </m:sSubPr>
                          <m:e>
                            <m:r>
                              <a:rPr lang="pl-PL" sz="1600" b="0" i="1" smtClean="0">
                                <a:solidFill>
                                  <a:srgbClr val="C00000"/>
                                </a:solidFill>
                                <a:latin typeface="Cambria Math" panose="02040503050406030204" pitchFamily="18" charset="0"/>
                                <a:ea typeface="Cambria Math" panose="02040503050406030204" pitchFamily="18" charset="0"/>
                              </a:rPr>
                              <m:t>𝐸</m:t>
                            </m:r>
                          </m:e>
                          <m:sub>
                            <m:r>
                              <a:rPr lang="pl-PL" sz="1600" b="0" i="1" smtClean="0">
                                <a:solidFill>
                                  <a:srgbClr val="C00000"/>
                                </a:solidFill>
                                <a:latin typeface="Cambria Math" panose="02040503050406030204" pitchFamily="18" charset="0"/>
                                <a:ea typeface="Cambria Math" panose="02040503050406030204" pitchFamily="18" charset="0"/>
                              </a:rPr>
                              <m:t>1</m:t>
                            </m:r>
                          </m:sub>
                        </m:sSub>
                        <m:r>
                          <a:rPr lang="pl-PL" sz="1600" b="0" i="1" smtClean="0">
                            <a:solidFill>
                              <a:srgbClr val="C00000"/>
                            </a:solidFill>
                            <a:latin typeface="Cambria Math" panose="02040503050406030204" pitchFamily="18" charset="0"/>
                            <a:ea typeface="Cambria Math" panose="02040503050406030204" pitchFamily="18" charset="0"/>
                          </a:rPr>
                          <m:t>+</m:t>
                        </m:r>
                        <m:sSub>
                          <m:sSubPr>
                            <m:ctrlPr>
                              <a:rPr lang="pl-PL" sz="1600" b="0" i="1" smtClean="0">
                                <a:solidFill>
                                  <a:srgbClr val="C00000"/>
                                </a:solidFill>
                                <a:latin typeface="Cambria Math" panose="02040503050406030204" pitchFamily="18" charset="0"/>
                                <a:ea typeface="Cambria Math" panose="02040503050406030204" pitchFamily="18" charset="0"/>
                              </a:rPr>
                            </m:ctrlPr>
                          </m:sSubPr>
                          <m:e>
                            <m:r>
                              <a:rPr lang="pl-PL" sz="1600" b="0" i="1" smtClean="0">
                                <a:solidFill>
                                  <a:srgbClr val="C00000"/>
                                </a:solidFill>
                                <a:latin typeface="Cambria Math" panose="02040503050406030204" pitchFamily="18" charset="0"/>
                                <a:ea typeface="Cambria Math" panose="02040503050406030204" pitchFamily="18" charset="0"/>
                              </a:rPr>
                              <m:t>𝐸</m:t>
                            </m:r>
                          </m:e>
                          <m:sub>
                            <m:r>
                              <a:rPr lang="pl-PL" sz="1600" b="0" i="1" smtClean="0">
                                <a:solidFill>
                                  <a:srgbClr val="C00000"/>
                                </a:solidFill>
                                <a:latin typeface="Cambria Math" panose="02040503050406030204" pitchFamily="18" charset="0"/>
                                <a:ea typeface="Cambria Math" panose="02040503050406030204" pitchFamily="18" charset="0"/>
                              </a:rPr>
                              <m:t>2</m:t>
                            </m:r>
                          </m:sub>
                        </m:sSub>
                        <m:r>
                          <a:rPr lang="pl-PL" sz="1600" b="0" i="1" smtClean="0">
                            <a:solidFill>
                              <a:srgbClr val="C00000"/>
                            </a:solidFill>
                            <a:latin typeface="Cambria Math" panose="02040503050406030204" pitchFamily="18" charset="0"/>
                            <a:ea typeface="Cambria Math" panose="02040503050406030204" pitchFamily="18" charset="0"/>
                          </a:rPr>
                          <m:t>,</m:t>
                        </m:r>
                        <m:sSub>
                          <m:sSubPr>
                            <m:ctrlPr>
                              <a:rPr lang="pl-PL" sz="1600" b="0" i="1" smtClean="0">
                                <a:solidFill>
                                  <a:srgbClr val="C00000"/>
                                </a:solidFill>
                                <a:latin typeface="Cambria Math" panose="02040503050406030204" pitchFamily="18" charset="0"/>
                                <a:ea typeface="Cambria Math" panose="02040503050406030204" pitchFamily="18" charset="0"/>
                              </a:rPr>
                            </m:ctrlPr>
                          </m:sSubPr>
                          <m:e>
                            <m:acc>
                              <m:accPr>
                                <m:chr m:val="⃗"/>
                                <m:ctrlPr>
                                  <a:rPr lang="pl-PL" sz="1600" b="0" i="1" smtClean="0">
                                    <a:solidFill>
                                      <a:srgbClr val="C00000"/>
                                    </a:solidFill>
                                    <a:latin typeface="Cambria Math" panose="02040503050406030204" pitchFamily="18" charset="0"/>
                                    <a:ea typeface="Cambria Math" panose="02040503050406030204" pitchFamily="18" charset="0"/>
                                  </a:rPr>
                                </m:ctrlPr>
                              </m:accPr>
                              <m:e>
                                <m:r>
                                  <a:rPr lang="pl-PL" sz="1600" b="0" i="1" smtClean="0">
                                    <a:solidFill>
                                      <a:srgbClr val="C00000"/>
                                    </a:solidFill>
                                    <a:latin typeface="Cambria Math" panose="02040503050406030204" pitchFamily="18" charset="0"/>
                                    <a:ea typeface="Cambria Math" panose="02040503050406030204" pitchFamily="18" charset="0"/>
                                  </a:rPr>
                                  <m:t>𝑝</m:t>
                                </m:r>
                              </m:e>
                            </m:acc>
                          </m:e>
                          <m:sub>
                            <m:r>
                              <a:rPr lang="pl-PL" sz="1600" b="0" i="1" smtClean="0">
                                <a:solidFill>
                                  <a:srgbClr val="C00000"/>
                                </a:solidFill>
                                <a:latin typeface="Cambria Math" panose="02040503050406030204" pitchFamily="18" charset="0"/>
                              </a:rPr>
                              <m:t>1</m:t>
                            </m:r>
                          </m:sub>
                        </m:sSub>
                        <m:r>
                          <a:rPr lang="pl-PL" sz="1600" b="0" i="1" smtClean="0">
                            <a:solidFill>
                              <a:srgbClr val="C00000"/>
                            </a:solidFill>
                            <a:latin typeface="Cambria Math" panose="02040503050406030204" pitchFamily="18" charset="0"/>
                          </a:rPr>
                          <m:t>+</m:t>
                        </m:r>
                        <m:sSub>
                          <m:sSubPr>
                            <m:ctrlPr>
                              <a:rPr lang="pl-PL" sz="1600" b="0" i="1" smtClean="0">
                                <a:solidFill>
                                  <a:srgbClr val="C00000"/>
                                </a:solidFill>
                                <a:latin typeface="Cambria Math" panose="02040503050406030204" pitchFamily="18" charset="0"/>
                              </a:rPr>
                            </m:ctrlPr>
                          </m:sSubPr>
                          <m:e>
                            <m:acc>
                              <m:accPr>
                                <m:chr m:val="⃗"/>
                                <m:ctrlPr>
                                  <a:rPr lang="pl-PL" sz="1600" b="0" i="1" smtClean="0">
                                    <a:solidFill>
                                      <a:srgbClr val="C00000"/>
                                    </a:solidFill>
                                    <a:latin typeface="Cambria Math" panose="02040503050406030204" pitchFamily="18" charset="0"/>
                                  </a:rPr>
                                </m:ctrlPr>
                              </m:accPr>
                              <m:e>
                                <m:r>
                                  <a:rPr lang="pl-PL" sz="1600" b="0" i="1" smtClean="0">
                                    <a:solidFill>
                                      <a:srgbClr val="C00000"/>
                                    </a:solidFill>
                                    <a:latin typeface="Cambria Math" panose="02040503050406030204" pitchFamily="18" charset="0"/>
                                  </a:rPr>
                                  <m:t>𝑝</m:t>
                                </m:r>
                              </m:e>
                            </m:acc>
                          </m:e>
                          <m:sub>
                            <m:r>
                              <a:rPr lang="pl-PL" sz="1600" b="0" i="1" smtClean="0">
                                <a:solidFill>
                                  <a:srgbClr val="C00000"/>
                                </a:solidFill>
                                <a:latin typeface="Cambria Math" panose="02040503050406030204" pitchFamily="18" charset="0"/>
                              </a:rPr>
                              <m:t>2</m:t>
                            </m:r>
                          </m:sub>
                        </m:sSub>
                      </m:e>
                    </m:d>
                  </m:oMath>
                </a14:m>
                <a:endParaRPr lang="pl-PL" sz="1600" dirty="0"/>
              </a:p>
              <a:p>
                <a:pPr lvl="1">
                  <a:spcBef>
                    <a:spcPts val="600"/>
                  </a:spcBef>
                </a:pPr>
                <a:r>
                  <a:rPr lang="pl-PL" sz="1600" dirty="0">
                    <a:solidFill>
                      <a:schemeClr val="tx1"/>
                    </a:solidFill>
                  </a:rPr>
                  <a:t>określamy jako masą (niezmienniczą): </a:t>
                </a:r>
                <a14:m>
                  <m:oMath xmlns:m="http://schemas.openxmlformats.org/officeDocument/2006/math">
                    <m:r>
                      <a:rPr lang="pl-PL" sz="1600" b="0" i="1" smtClean="0">
                        <a:solidFill>
                          <a:srgbClr val="C00000"/>
                        </a:solidFill>
                        <a:latin typeface="Cambria Math" panose="02040503050406030204" pitchFamily="18" charset="0"/>
                      </a:rPr>
                      <m:t>𝑚</m:t>
                    </m:r>
                    <m:r>
                      <a:rPr lang="pl-PL" sz="1600" b="0" i="1" smtClean="0">
                        <a:solidFill>
                          <a:srgbClr val="C00000"/>
                        </a:solidFill>
                        <a:latin typeface="Cambria Math" panose="02040503050406030204" pitchFamily="18" charset="0"/>
                      </a:rPr>
                      <m:t>=</m:t>
                    </m:r>
                    <m:rad>
                      <m:radPr>
                        <m:degHide m:val="on"/>
                        <m:ctrlPr>
                          <a:rPr lang="pl-PL" sz="1600" b="0" i="1" smtClean="0">
                            <a:solidFill>
                              <a:srgbClr val="C00000"/>
                            </a:solidFill>
                            <a:latin typeface="Cambria Math" panose="02040503050406030204" pitchFamily="18" charset="0"/>
                          </a:rPr>
                        </m:ctrlPr>
                      </m:radPr>
                      <m:deg/>
                      <m:e>
                        <m:sSup>
                          <m:sSupPr>
                            <m:ctrlPr>
                              <a:rPr lang="pl-PL" sz="1600" b="0" i="1" smtClean="0">
                                <a:solidFill>
                                  <a:srgbClr val="C00000"/>
                                </a:solidFill>
                                <a:latin typeface="Cambria Math" panose="02040503050406030204" pitchFamily="18" charset="0"/>
                              </a:rPr>
                            </m:ctrlPr>
                          </m:sSupPr>
                          <m:e>
                            <m:d>
                              <m:dPr>
                                <m:ctrlPr>
                                  <a:rPr lang="pl-PL" sz="1600" b="0" i="1" smtClean="0">
                                    <a:solidFill>
                                      <a:srgbClr val="C00000"/>
                                    </a:solidFill>
                                    <a:latin typeface="Cambria Math" panose="02040503050406030204" pitchFamily="18" charset="0"/>
                                  </a:rPr>
                                </m:ctrlPr>
                              </m:dPr>
                              <m:e>
                                <m:sSub>
                                  <m:sSubPr>
                                    <m:ctrlPr>
                                      <a:rPr lang="pl-PL" sz="1600" b="0" i="1" smtClean="0">
                                        <a:solidFill>
                                          <a:srgbClr val="C00000"/>
                                        </a:solidFill>
                                        <a:latin typeface="Cambria Math" panose="02040503050406030204" pitchFamily="18" charset="0"/>
                                      </a:rPr>
                                    </m:ctrlPr>
                                  </m:sSubPr>
                                  <m:e>
                                    <m:r>
                                      <a:rPr lang="pl-PL" sz="1600" b="0" i="1" smtClean="0">
                                        <a:solidFill>
                                          <a:srgbClr val="C00000"/>
                                        </a:solidFill>
                                        <a:latin typeface="Cambria Math" panose="02040503050406030204" pitchFamily="18" charset="0"/>
                                      </a:rPr>
                                      <m:t>𝐸</m:t>
                                    </m:r>
                                  </m:e>
                                  <m:sub>
                                    <m:r>
                                      <a:rPr lang="pl-PL" sz="1600" b="0" i="1" smtClean="0">
                                        <a:solidFill>
                                          <a:srgbClr val="C00000"/>
                                        </a:solidFill>
                                        <a:latin typeface="Cambria Math" panose="02040503050406030204" pitchFamily="18" charset="0"/>
                                      </a:rPr>
                                      <m:t>1</m:t>
                                    </m:r>
                                  </m:sub>
                                </m:sSub>
                                <m:r>
                                  <a:rPr lang="pl-PL" sz="1600" b="0" i="1" smtClean="0">
                                    <a:solidFill>
                                      <a:srgbClr val="C00000"/>
                                    </a:solidFill>
                                    <a:latin typeface="Cambria Math" panose="02040503050406030204" pitchFamily="18" charset="0"/>
                                  </a:rPr>
                                  <m:t>+</m:t>
                                </m:r>
                                <m:sSub>
                                  <m:sSubPr>
                                    <m:ctrlPr>
                                      <a:rPr lang="pl-PL" sz="1600" b="0" i="1" smtClean="0">
                                        <a:solidFill>
                                          <a:srgbClr val="C00000"/>
                                        </a:solidFill>
                                        <a:latin typeface="Cambria Math" panose="02040503050406030204" pitchFamily="18" charset="0"/>
                                      </a:rPr>
                                    </m:ctrlPr>
                                  </m:sSubPr>
                                  <m:e>
                                    <m:r>
                                      <a:rPr lang="pl-PL" sz="1600" b="0" i="1" smtClean="0">
                                        <a:solidFill>
                                          <a:srgbClr val="C00000"/>
                                        </a:solidFill>
                                        <a:latin typeface="Cambria Math" panose="02040503050406030204" pitchFamily="18" charset="0"/>
                                      </a:rPr>
                                      <m:t>𝐸</m:t>
                                    </m:r>
                                  </m:e>
                                  <m:sub>
                                    <m:r>
                                      <a:rPr lang="pl-PL" sz="1600" b="0" i="1" smtClean="0">
                                        <a:solidFill>
                                          <a:srgbClr val="C00000"/>
                                        </a:solidFill>
                                        <a:latin typeface="Cambria Math" panose="02040503050406030204" pitchFamily="18" charset="0"/>
                                      </a:rPr>
                                      <m:t>2</m:t>
                                    </m:r>
                                  </m:sub>
                                </m:sSub>
                              </m:e>
                            </m:d>
                          </m:e>
                          <m:sup>
                            <m:r>
                              <a:rPr lang="pl-PL" sz="1600" b="0" i="1" smtClean="0">
                                <a:solidFill>
                                  <a:srgbClr val="C00000"/>
                                </a:solidFill>
                                <a:latin typeface="Cambria Math" panose="02040503050406030204" pitchFamily="18" charset="0"/>
                              </a:rPr>
                              <m:t>2</m:t>
                            </m:r>
                          </m:sup>
                        </m:sSup>
                        <m:r>
                          <a:rPr lang="pl-PL" sz="1600" b="0" i="1" smtClean="0">
                            <a:solidFill>
                              <a:srgbClr val="C00000"/>
                            </a:solidFill>
                            <a:latin typeface="Cambria Math" panose="02040503050406030204" pitchFamily="18" charset="0"/>
                          </a:rPr>
                          <m:t>−</m:t>
                        </m:r>
                        <m:sSup>
                          <m:sSupPr>
                            <m:ctrlPr>
                              <a:rPr lang="pl-PL" sz="1600" b="0" i="1" smtClean="0">
                                <a:solidFill>
                                  <a:srgbClr val="C00000"/>
                                </a:solidFill>
                                <a:latin typeface="Cambria Math" panose="02040503050406030204" pitchFamily="18" charset="0"/>
                              </a:rPr>
                            </m:ctrlPr>
                          </m:sSupPr>
                          <m:e>
                            <m:d>
                              <m:dPr>
                                <m:ctrlPr>
                                  <a:rPr lang="pl-PL" sz="1600" b="0" i="1" smtClean="0">
                                    <a:solidFill>
                                      <a:srgbClr val="C00000"/>
                                    </a:solidFill>
                                    <a:latin typeface="Cambria Math" panose="02040503050406030204" pitchFamily="18" charset="0"/>
                                  </a:rPr>
                                </m:ctrlPr>
                              </m:dPr>
                              <m:e>
                                <m:sSub>
                                  <m:sSubPr>
                                    <m:ctrlPr>
                                      <a:rPr lang="pl-PL" sz="1600" i="1">
                                        <a:solidFill>
                                          <a:srgbClr val="C00000"/>
                                        </a:solidFill>
                                        <a:latin typeface="Cambria Math" panose="02040503050406030204" pitchFamily="18" charset="0"/>
                                        <a:ea typeface="Cambria Math" panose="02040503050406030204" pitchFamily="18" charset="0"/>
                                      </a:rPr>
                                    </m:ctrlPr>
                                  </m:sSubPr>
                                  <m:e>
                                    <m:acc>
                                      <m:accPr>
                                        <m:chr m:val="⃗"/>
                                        <m:ctrlPr>
                                          <a:rPr lang="pl-PL" sz="1600" i="1">
                                            <a:solidFill>
                                              <a:srgbClr val="C00000"/>
                                            </a:solidFill>
                                            <a:latin typeface="Cambria Math" panose="02040503050406030204" pitchFamily="18" charset="0"/>
                                            <a:ea typeface="Cambria Math" panose="02040503050406030204" pitchFamily="18" charset="0"/>
                                          </a:rPr>
                                        </m:ctrlPr>
                                      </m:accPr>
                                      <m:e>
                                        <m:r>
                                          <a:rPr lang="pl-PL" sz="1600" i="1">
                                            <a:solidFill>
                                              <a:srgbClr val="C00000"/>
                                            </a:solidFill>
                                            <a:latin typeface="Cambria Math" panose="02040503050406030204" pitchFamily="18" charset="0"/>
                                            <a:ea typeface="Cambria Math" panose="02040503050406030204" pitchFamily="18" charset="0"/>
                                          </a:rPr>
                                          <m:t>𝑝</m:t>
                                        </m:r>
                                      </m:e>
                                    </m:acc>
                                  </m:e>
                                  <m:sub>
                                    <m:r>
                                      <a:rPr lang="pl-PL" sz="1600" i="1">
                                        <a:solidFill>
                                          <a:srgbClr val="C00000"/>
                                        </a:solidFill>
                                        <a:latin typeface="Cambria Math" panose="02040503050406030204" pitchFamily="18" charset="0"/>
                                      </a:rPr>
                                      <m:t>1</m:t>
                                    </m:r>
                                  </m:sub>
                                </m:sSub>
                                <m:r>
                                  <a:rPr lang="pl-PL" sz="1600" i="1">
                                    <a:solidFill>
                                      <a:srgbClr val="C00000"/>
                                    </a:solidFill>
                                    <a:latin typeface="Cambria Math" panose="02040503050406030204" pitchFamily="18" charset="0"/>
                                  </a:rPr>
                                  <m:t>+</m:t>
                                </m:r>
                                <m:sSub>
                                  <m:sSubPr>
                                    <m:ctrlPr>
                                      <a:rPr lang="pl-PL" sz="1600" i="1">
                                        <a:solidFill>
                                          <a:srgbClr val="C00000"/>
                                        </a:solidFill>
                                        <a:latin typeface="Cambria Math" panose="02040503050406030204" pitchFamily="18" charset="0"/>
                                      </a:rPr>
                                    </m:ctrlPr>
                                  </m:sSubPr>
                                  <m:e>
                                    <m:acc>
                                      <m:accPr>
                                        <m:chr m:val="⃗"/>
                                        <m:ctrlPr>
                                          <a:rPr lang="pl-PL" sz="1600" i="1">
                                            <a:solidFill>
                                              <a:srgbClr val="C00000"/>
                                            </a:solidFill>
                                            <a:latin typeface="Cambria Math" panose="02040503050406030204" pitchFamily="18" charset="0"/>
                                          </a:rPr>
                                        </m:ctrlPr>
                                      </m:accPr>
                                      <m:e>
                                        <m:r>
                                          <a:rPr lang="pl-PL" sz="1600" i="1">
                                            <a:solidFill>
                                              <a:srgbClr val="C00000"/>
                                            </a:solidFill>
                                            <a:latin typeface="Cambria Math" panose="02040503050406030204" pitchFamily="18" charset="0"/>
                                          </a:rPr>
                                          <m:t>𝑝</m:t>
                                        </m:r>
                                      </m:e>
                                    </m:acc>
                                  </m:e>
                                  <m:sub>
                                    <m:r>
                                      <a:rPr lang="pl-PL" sz="1600" i="1">
                                        <a:solidFill>
                                          <a:srgbClr val="C00000"/>
                                        </a:solidFill>
                                        <a:latin typeface="Cambria Math" panose="02040503050406030204" pitchFamily="18" charset="0"/>
                                      </a:rPr>
                                      <m:t>2</m:t>
                                    </m:r>
                                  </m:sub>
                                </m:sSub>
                              </m:e>
                            </m:d>
                          </m:e>
                          <m:sup>
                            <m:r>
                              <a:rPr lang="pl-PL" sz="1600" b="0" i="1" smtClean="0">
                                <a:solidFill>
                                  <a:srgbClr val="C00000"/>
                                </a:solidFill>
                                <a:latin typeface="Cambria Math" panose="02040503050406030204" pitchFamily="18" charset="0"/>
                              </a:rPr>
                              <m:t>2</m:t>
                            </m:r>
                          </m:sup>
                        </m:sSup>
                      </m:e>
                    </m:rad>
                  </m:oMath>
                </a14:m>
                <a:endParaRPr lang="pl-PL" sz="1600" dirty="0">
                  <a:solidFill>
                    <a:schemeClr val="tx1"/>
                  </a:solidFill>
                </a:endParaRPr>
              </a:p>
              <a:p>
                <a:pPr marL="285750" indent="-285750">
                  <a:spcBef>
                    <a:spcPts val="600"/>
                  </a:spcBef>
                  <a:buFont typeface="Wingdings" panose="05000000000000000000" pitchFamily="2" charset="2"/>
                  <a:buChar char="§"/>
                </a:pPr>
                <a:r>
                  <a:rPr lang="pl-PL" sz="1600" dirty="0"/>
                  <a:t>Masa układu jest równa lub większa od sumy mas poszczególnych cząstek (nawet, gdy nie oddziałują).</a:t>
                </a:r>
              </a:p>
              <a:p>
                <a:pPr marL="285750" indent="-285750">
                  <a:spcBef>
                    <a:spcPts val="600"/>
                  </a:spcBef>
                  <a:buFont typeface="Wingdings" panose="05000000000000000000" pitchFamily="2" charset="2"/>
                  <a:buChar char="§"/>
                </a:pPr>
                <a:r>
                  <a:rPr lang="pl-PL" sz="1600" dirty="0"/>
                  <a:t>Masa układu jest </a:t>
                </a:r>
                <a:r>
                  <a:rPr lang="pl-PL" sz="1600" dirty="0">
                    <a:solidFill>
                      <a:srgbClr val="C00000"/>
                    </a:solidFill>
                  </a:rPr>
                  <a:t>niezmiennicza</a:t>
                </a:r>
                <a:r>
                  <a:rPr lang="pl-PL" sz="1600" dirty="0"/>
                  <a:t> – wygodny sposób na obliczenia kinematyki procesu w różnych układach.</a:t>
                </a:r>
              </a:p>
              <a:p>
                <a:pPr marL="285750" indent="-285750">
                  <a:spcBef>
                    <a:spcPts val="600"/>
                  </a:spcBef>
                  <a:buFont typeface="Wingdings" panose="05000000000000000000" pitchFamily="2" charset="2"/>
                  <a:buChar char="§"/>
                </a:pPr>
                <a:r>
                  <a:rPr lang="pl-PL" sz="1600" dirty="0">
                    <a:solidFill>
                      <a:schemeClr val="tx1"/>
                    </a:solidFill>
                  </a:rPr>
                  <a:t>Uwa</a:t>
                </a:r>
                <a:r>
                  <a:rPr lang="pl-PL" sz="1600" dirty="0"/>
                  <a:t>ga na różne pojęcia masy:</a:t>
                </a:r>
              </a:p>
              <a:p>
                <a:pPr marL="742950" lvl="1" indent="-285750">
                  <a:spcBef>
                    <a:spcPts val="600"/>
                  </a:spcBef>
                  <a:buFont typeface="Arial" panose="020B0604020202020204" pitchFamily="34" charset="0"/>
                  <a:buChar char="•"/>
                </a:pPr>
                <a:r>
                  <a:rPr lang="pl-PL" sz="1600" dirty="0">
                    <a:solidFill>
                      <a:schemeClr val="tx1"/>
                    </a:solidFill>
                  </a:rPr>
                  <a:t>masa </a:t>
                </a:r>
                <a:r>
                  <a:rPr lang="pl-PL" sz="1600" dirty="0"/>
                  <a:t>relatywistyczna i masa spoczynkowa: </a:t>
                </a:r>
                <a14:m>
                  <m:oMath xmlns:m="http://schemas.openxmlformats.org/officeDocument/2006/math">
                    <m:r>
                      <a:rPr lang="pl-PL" sz="1600" b="0" i="1" smtClean="0">
                        <a:latin typeface="Cambria Math" panose="02040503050406030204" pitchFamily="18" charset="0"/>
                      </a:rPr>
                      <m:t>𝑚</m:t>
                    </m:r>
                    <m:r>
                      <a:rPr lang="pl-PL" sz="1600" b="0" i="1" smtClean="0">
                        <a:latin typeface="Cambria Math" panose="02040503050406030204" pitchFamily="18" charset="0"/>
                      </a:rPr>
                      <m:t>=</m:t>
                    </m:r>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𝑚</m:t>
                        </m:r>
                      </m:e>
                      <m:sub>
                        <m:r>
                          <a:rPr lang="pl-PL" sz="1600" b="0" i="1" smtClean="0">
                            <a:latin typeface="Cambria Math" panose="02040503050406030204" pitchFamily="18" charset="0"/>
                          </a:rPr>
                          <m:t>0</m:t>
                        </m:r>
                      </m:sub>
                    </m:sSub>
                    <m:r>
                      <a:rPr lang="pl-PL" sz="1600" b="0" i="1" smtClean="0">
                        <a:latin typeface="Cambria Math" panose="02040503050406030204" pitchFamily="18" charset="0"/>
                        <a:ea typeface="Cambria Math" panose="02040503050406030204" pitchFamily="18" charset="0"/>
                      </a:rPr>
                      <m:t>𝛾</m:t>
                    </m:r>
                  </m:oMath>
                </a14:m>
                <a:r>
                  <a:rPr lang="pl-PL" sz="1600" dirty="0">
                    <a:solidFill>
                      <a:schemeClr val="tx1"/>
                    </a:solidFill>
                  </a:rPr>
                  <a:t>,</a:t>
                </a:r>
              </a:p>
              <a:p>
                <a:pPr marL="742950" lvl="1" indent="-285750">
                  <a:spcBef>
                    <a:spcPts val="600"/>
                  </a:spcBef>
                  <a:buFont typeface="Arial" panose="020B0604020202020204" pitchFamily="34" charset="0"/>
                  <a:buChar char="•"/>
                </a:pPr>
                <a:r>
                  <a:rPr lang="pl-PL" sz="1600" dirty="0"/>
                  <a:t>masa kwarków? 1/3 masy protonu? Trudna do określenia bez teorii.</a:t>
                </a:r>
              </a:p>
            </p:txBody>
          </p:sp>
        </mc:Choice>
        <mc:Fallback xmlns="">
          <p:sp>
            <p:nvSpPr>
              <p:cNvPr id="5" name="pole tekstowe 4">
                <a:extLst>
                  <a:ext uri="{FF2B5EF4-FFF2-40B4-BE49-F238E27FC236}">
                    <a16:creationId xmlns:a16="http://schemas.microsoft.com/office/drawing/2014/main" id="{DC13E2C1-9294-4326-B844-228ED20A6457}"/>
                  </a:ext>
                </a:extLst>
              </p:cNvPr>
              <p:cNvSpPr txBox="1">
                <a:spLocks noRot="1" noChangeAspect="1" noMove="1" noResize="1" noEditPoints="1" noAdjustHandles="1" noChangeArrowheads="1" noChangeShapeType="1" noTextEdit="1"/>
              </p:cNvSpPr>
              <p:nvPr/>
            </p:nvSpPr>
            <p:spPr>
              <a:xfrm>
                <a:off x="836428" y="1374032"/>
                <a:ext cx="8179982" cy="2845074"/>
              </a:xfrm>
              <a:prstGeom prst="rect">
                <a:avLst/>
              </a:prstGeom>
              <a:blipFill>
                <a:blip r:embed="rId2"/>
                <a:stretch>
                  <a:fillRect l="-298" t="-1071" b="-1713"/>
                </a:stretch>
              </a:blipFill>
            </p:spPr>
            <p:txBody>
              <a:bodyPr/>
              <a:lstStyle/>
              <a:p>
                <a:r>
                  <a:rPr lang="en-GB">
                    <a:noFill/>
                  </a:rPr>
                  <a:t> </a:t>
                </a:r>
              </a:p>
            </p:txBody>
          </p:sp>
        </mc:Fallback>
      </mc:AlternateContent>
      <p:sp>
        <p:nvSpPr>
          <p:cNvPr id="7" name="pole tekstowe 6">
            <a:extLst>
              <a:ext uri="{FF2B5EF4-FFF2-40B4-BE49-F238E27FC236}">
                <a16:creationId xmlns:a16="http://schemas.microsoft.com/office/drawing/2014/main" id="{5079A493-4664-4DF9-BF6D-05E3DDCFDE17}"/>
              </a:ext>
            </a:extLst>
          </p:cNvPr>
          <p:cNvSpPr txBox="1"/>
          <p:nvPr/>
        </p:nvSpPr>
        <p:spPr>
          <a:xfrm>
            <a:off x="836428" y="4421241"/>
            <a:ext cx="5937844" cy="338554"/>
          </a:xfrm>
          <a:prstGeom prst="rect">
            <a:avLst/>
          </a:prstGeom>
          <a:noFill/>
        </p:spPr>
        <p:txBody>
          <a:bodyPr wrap="none" rtlCol="0">
            <a:spAutoFit/>
          </a:bodyPr>
          <a:lstStyle/>
          <a:p>
            <a:r>
              <a:rPr lang="pl-PL" sz="1600" dirty="0"/>
              <a:t>Niezmienniki relatywistyczne (zawsze kombinacja kwadratu 4-pędu):</a:t>
            </a:r>
            <a:endParaRPr lang="en-GB" sz="1600" dirty="0"/>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F3063554-8926-457D-ABC3-373DB702D798}"/>
                  </a:ext>
                </a:extLst>
              </p:cNvPr>
              <p:cNvSpPr txBox="1"/>
              <p:nvPr/>
            </p:nvSpPr>
            <p:spPr>
              <a:xfrm>
                <a:off x="936629" y="4988095"/>
                <a:ext cx="2101027" cy="1119143"/>
              </a:xfrm>
              <a:prstGeom prst="rect">
                <a:avLst/>
              </a:prstGeom>
              <a:solidFill>
                <a:schemeClr val="bg1"/>
              </a:solidFill>
              <a:ln w="19050">
                <a:solidFill>
                  <a:srgbClr val="C00000"/>
                </a:solidFill>
              </a:ln>
            </p:spPr>
            <p:txBody>
              <a:bodyPr wrap="square" lIns="0" tIns="36000" rIns="0" bIns="36000" rtlCol="0">
                <a:spAutoFit/>
              </a:bodyPr>
              <a:lstStyle/>
              <a:p>
                <a:pPr algn="ctr">
                  <a:spcBef>
                    <a:spcPts val="600"/>
                  </a:spcBef>
                  <a:spcAft>
                    <a:spcPts val="600"/>
                  </a:spcAft>
                </a:pPr>
                <a14:m>
                  <m:oMath xmlns:m="http://schemas.openxmlformats.org/officeDocument/2006/math">
                    <m:r>
                      <a:rPr lang="pl-PL" sz="1600" b="0" i="1" smtClean="0">
                        <a:latin typeface="Cambria Math" panose="02040503050406030204" pitchFamily="18" charset="0"/>
                      </a:rPr>
                      <m:t>𝑠</m:t>
                    </m:r>
                    <m:r>
                      <a:rPr lang="pl-PL" sz="1600" b="0" i="1" smtClean="0">
                        <a:latin typeface="Cambria Math" panose="02040503050406030204" pitchFamily="18" charset="0"/>
                      </a:rPr>
                      <m:t>=</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m:t>
                        </m:r>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𝑃</m:t>
                            </m:r>
                          </m:e>
                          <m:sub>
                            <m:r>
                              <a:rPr lang="pl-PL" sz="1600" b="0" i="1" smtClean="0">
                                <a:latin typeface="Cambria Math" panose="02040503050406030204" pitchFamily="18" charset="0"/>
                              </a:rPr>
                              <m:t>𝑎</m:t>
                            </m:r>
                          </m:sub>
                        </m:sSub>
                        <m:r>
                          <a:rPr lang="pl-PL" sz="1600" b="0" i="1" smtClean="0">
                            <a:latin typeface="Cambria Math" panose="02040503050406030204" pitchFamily="18" charset="0"/>
                          </a:rPr>
                          <m:t>+</m:t>
                        </m:r>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𝑃</m:t>
                            </m:r>
                          </m:e>
                          <m:sub>
                            <m:r>
                              <a:rPr lang="pl-PL" sz="1600" b="0" i="1" smtClean="0">
                                <a:latin typeface="Cambria Math" panose="02040503050406030204" pitchFamily="18" charset="0"/>
                              </a:rPr>
                              <m:t>𝑏</m:t>
                            </m:r>
                          </m:sub>
                        </m:sSub>
                        <m:r>
                          <a:rPr lang="pl-PL" sz="1600" b="0" i="1" smtClean="0">
                            <a:latin typeface="Cambria Math" panose="02040503050406030204" pitchFamily="18" charset="0"/>
                          </a:rPr>
                          <m:t>)</m:t>
                        </m:r>
                      </m:e>
                      <m:sup>
                        <m:r>
                          <a:rPr lang="pl-PL" sz="1600" b="0" i="1" smtClean="0">
                            <a:latin typeface="Cambria Math" panose="02040503050406030204" pitchFamily="18" charset="0"/>
                          </a:rPr>
                          <m:t>2</m:t>
                        </m:r>
                      </m:sup>
                    </m:sSup>
                    <m:r>
                      <a:rPr lang="pl-PL" sz="1600" b="0" i="1" smtClean="0">
                        <a:latin typeface="Cambria Math" panose="02040503050406030204" pitchFamily="18" charset="0"/>
                      </a:rPr>
                      <m:t> </m:t>
                    </m:r>
                  </m:oMath>
                </a14:m>
                <a:r>
                  <a:rPr lang="pl-PL" sz="1600" dirty="0"/>
                  <a:t>  </a:t>
                </a:r>
                <a14:m>
                  <m:oMath xmlns:m="http://schemas.openxmlformats.org/officeDocument/2006/math">
                    <m:r>
                      <a:rPr lang="pl-PL" sz="1600" b="0" i="1" dirty="0" smtClean="0">
                        <a:latin typeface="Cambria Math" panose="02040503050406030204" pitchFamily="18" charset="0"/>
                      </a:rPr>
                      <m:t>𝑠</m:t>
                    </m:r>
                    <m:r>
                      <a:rPr lang="pl-PL" sz="1600" b="0" i="1" dirty="0" smtClean="0">
                        <a:latin typeface="Cambria Math" panose="02040503050406030204" pitchFamily="18" charset="0"/>
                        <a:ea typeface="Cambria Math" panose="02040503050406030204" pitchFamily="18" charset="0"/>
                      </a:rPr>
                      <m:t>≥0</m:t>
                    </m:r>
                  </m:oMath>
                </a14:m>
                <a:endParaRPr lang="pl-PL" sz="1600" dirty="0"/>
              </a:p>
              <a:p>
                <a:pPr algn="ctr">
                  <a:spcBef>
                    <a:spcPts val="600"/>
                  </a:spcBef>
                  <a:spcAft>
                    <a:spcPts val="600"/>
                  </a:spcAft>
                </a:pPr>
                <a14:m>
                  <m:oMath xmlns:m="http://schemas.openxmlformats.org/officeDocument/2006/math">
                    <m:r>
                      <a:rPr lang="pl-PL" sz="1600" b="0" i="1" smtClean="0">
                        <a:latin typeface="Cambria Math" panose="02040503050406030204" pitchFamily="18" charset="0"/>
                      </a:rPr>
                      <m:t>𝑡</m:t>
                    </m:r>
                    <m:r>
                      <a:rPr lang="pl-PL" sz="1600" i="1">
                        <a:latin typeface="Cambria Math" panose="02040503050406030204" pitchFamily="18" charset="0"/>
                      </a:rPr>
                      <m:t>=</m:t>
                    </m:r>
                    <m:sSup>
                      <m:sSupPr>
                        <m:ctrlPr>
                          <a:rPr lang="pl-PL" sz="1600" i="1">
                            <a:latin typeface="Cambria Math" panose="02040503050406030204" pitchFamily="18" charset="0"/>
                          </a:rPr>
                        </m:ctrlPr>
                      </m:sSupPr>
                      <m:e>
                        <m:r>
                          <a:rPr lang="pl-PL" sz="1600" i="1">
                            <a:latin typeface="Cambria Math" panose="02040503050406030204" pitchFamily="18" charset="0"/>
                          </a:rPr>
                          <m:t>(</m:t>
                        </m:r>
                        <m:sSub>
                          <m:sSubPr>
                            <m:ctrlPr>
                              <a:rPr lang="pl-PL" sz="1600" i="1">
                                <a:latin typeface="Cambria Math" panose="02040503050406030204" pitchFamily="18" charset="0"/>
                              </a:rPr>
                            </m:ctrlPr>
                          </m:sSubPr>
                          <m:e>
                            <m:r>
                              <a:rPr lang="pl-PL" sz="1600" i="1">
                                <a:latin typeface="Cambria Math" panose="02040503050406030204" pitchFamily="18" charset="0"/>
                              </a:rPr>
                              <m:t>𝑃</m:t>
                            </m:r>
                          </m:e>
                          <m:sub>
                            <m:r>
                              <a:rPr lang="pl-PL" sz="1600" b="0" i="1" smtClean="0">
                                <a:latin typeface="Cambria Math" panose="02040503050406030204" pitchFamily="18" charset="0"/>
                              </a:rPr>
                              <m:t>𝑐</m:t>
                            </m:r>
                          </m:sub>
                        </m:sSub>
                        <m:r>
                          <a:rPr lang="pl-PL" sz="1600" b="0" i="1" smtClean="0">
                            <a:latin typeface="Cambria Math" panose="02040503050406030204" pitchFamily="18" charset="0"/>
                          </a:rPr>
                          <m:t>−</m:t>
                        </m:r>
                        <m:sSub>
                          <m:sSubPr>
                            <m:ctrlPr>
                              <a:rPr lang="pl-PL" sz="1600" i="1">
                                <a:latin typeface="Cambria Math" panose="02040503050406030204" pitchFamily="18" charset="0"/>
                              </a:rPr>
                            </m:ctrlPr>
                          </m:sSubPr>
                          <m:e>
                            <m:r>
                              <a:rPr lang="pl-PL" sz="1600" i="1">
                                <a:latin typeface="Cambria Math" panose="02040503050406030204" pitchFamily="18" charset="0"/>
                              </a:rPr>
                              <m:t>𝑃</m:t>
                            </m:r>
                          </m:e>
                          <m:sub>
                            <m:r>
                              <a:rPr lang="pl-PL" sz="1600" b="0" i="1" smtClean="0">
                                <a:latin typeface="Cambria Math" panose="02040503050406030204" pitchFamily="18" charset="0"/>
                              </a:rPr>
                              <m:t>𝑎</m:t>
                            </m:r>
                          </m:sub>
                        </m:sSub>
                        <m:r>
                          <a:rPr lang="pl-PL" sz="1600" i="1">
                            <a:latin typeface="Cambria Math" panose="02040503050406030204" pitchFamily="18" charset="0"/>
                          </a:rPr>
                          <m:t>)</m:t>
                        </m:r>
                      </m:e>
                      <m:sup>
                        <m:r>
                          <a:rPr lang="pl-PL" sz="1600" i="1">
                            <a:latin typeface="Cambria Math" panose="02040503050406030204" pitchFamily="18" charset="0"/>
                          </a:rPr>
                          <m:t>2</m:t>
                        </m:r>
                      </m:sup>
                    </m:sSup>
                  </m:oMath>
                </a14:m>
                <a:r>
                  <a:rPr lang="pl-PL" sz="1600" dirty="0"/>
                  <a:t> </a:t>
                </a:r>
                <a14:m>
                  <m:oMath xmlns:m="http://schemas.openxmlformats.org/officeDocument/2006/math">
                    <m:r>
                      <a:rPr lang="pl-PL" sz="1600" b="0" i="0" dirty="0" smtClean="0">
                        <a:latin typeface="Cambria Math" panose="02040503050406030204" pitchFamily="18" charset="0"/>
                        <a:ea typeface="Cambria Math" panose="02040503050406030204" pitchFamily="18" charset="0"/>
                      </a:rPr>
                      <m:t>  </m:t>
                    </m:r>
                    <m:r>
                      <a:rPr lang="pl-PL" sz="1600" b="0" i="1" dirty="0" smtClean="0">
                        <a:latin typeface="Cambria Math" panose="02040503050406030204" pitchFamily="18" charset="0"/>
                        <a:ea typeface="Cambria Math" panose="02040503050406030204" pitchFamily="18" charset="0"/>
                      </a:rPr>
                      <m:t>𝑡</m:t>
                    </m:r>
                    <m:r>
                      <a:rPr lang="pl-PL" sz="1600" b="0" i="1" dirty="0" smtClean="0">
                        <a:latin typeface="Cambria Math" panose="02040503050406030204" pitchFamily="18" charset="0"/>
                        <a:ea typeface="Cambria Math" panose="02040503050406030204" pitchFamily="18" charset="0"/>
                      </a:rPr>
                      <m:t>≤0</m:t>
                    </m:r>
                  </m:oMath>
                </a14:m>
                <a:endParaRPr lang="pl-PL" sz="1600" dirty="0"/>
              </a:p>
              <a:p>
                <a:pPr algn="ctr">
                  <a:spcBef>
                    <a:spcPts val="600"/>
                  </a:spcBef>
                  <a:spcAft>
                    <a:spcPts val="600"/>
                  </a:spcAft>
                </a:pPr>
                <a14:m>
                  <m:oMath xmlns:m="http://schemas.openxmlformats.org/officeDocument/2006/math">
                    <m:r>
                      <a:rPr lang="pl-PL" sz="1600" b="0" i="1" smtClean="0">
                        <a:latin typeface="Cambria Math" panose="02040503050406030204" pitchFamily="18" charset="0"/>
                      </a:rPr>
                      <m:t>𝑢</m:t>
                    </m:r>
                    <m:r>
                      <a:rPr lang="pl-PL" sz="1600" i="1">
                        <a:latin typeface="Cambria Math" panose="02040503050406030204" pitchFamily="18" charset="0"/>
                      </a:rPr>
                      <m:t>=</m:t>
                    </m:r>
                    <m:sSup>
                      <m:sSupPr>
                        <m:ctrlPr>
                          <a:rPr lang="pl-PL" sz="1600" i="1">
                            <a:latin typeface="Cambria Math" panose="02040503050406030204" pitchFamily="18" charset="0"/>
                          </a:rPr>
                        </m:ctrlPr>
                      </m:sSupPr>
                      <m:e>
                        <m:r>
                          <a:rPr lang="pl-PL" sz="1600" i="1">
                            <a:latin typeface="Cambria Math" panose="02040503050406030204" pitchFamily="18" charset="0"/>
                          </a:rPr>
                          <m:t>(</m:t>
                        </m:r>
                        <m:sSub>
                          <m:sSubPr>
                            <m:ctrlPr>
                              <a:rPr lang="pl-PL" sz="1600" i="1">
                                <a:latin typeface="Cambria Math" panose="02040503050406030204" pitchFamily="18" charset="0"/>
                              </a:rPr>
                            </m:ctrlPr>
                          </m:sSubPr>
                          <m:e>
                            <m:r>
                              <a:rPr lang="pl-PL" sz="1600" i="1">
                                <a:latin typeface="Cambria Math" panose="02040503050406030204" pitchFamily="18" charset="0"/>
                              </a:rPr>
                              <m:t>𝑃</m:t>
                            </m:r>
                          </m:e>
                          <m:sub>
                            <m:r>
                              <a:rPr lang="pl-PL" sz="1600" b="0" i="1" smtClean="0">
                                <a:latin typeface="Cambria Math" panose="02040503050406030204" pitchFamily="18" charset="0"/>
                              </a:rPr>
                              <m:t>𝑑</m:t>
                            </m:r>
                          </m:sub>
                        </m:sSub>
                        <m:r>
                          <a:rPr lang="pl-PL" sz="1600" b="0" i="1" smtClean="0">
                            <a:latin typeface="Cambria Math" panose="02040503050406030204" pitchFamily="18" charset="0"/>
                          </a:rPr>
                          <m:t>−</m:t>
                        </m:r>
                        <m:sSub>
                          <m:sSubPr>
                            <m:ctrlPr>
                              <a:rPr lang="pl-PL" sz="1600" i="1" smtClean="0">
                                <a:latin typeface="Cambria Math" panose="02040503050406030204" pitchFamily="18" charset="0"/>
                              </a:rPr>
                            </m:ctrlPr>
                          </m:sSubPr>
                          <m:e>
                            <m:r>
                              <a:rPr lang="pl-PL" sz="1600" i="1">
                                <a:latin typeface="Cambria Math" panose="02040503050406030204" pitchFamily="18" charset="0"/>
                              </a:rPr>
                              <m:t>𝑃</m:t>
                            </m:r>
                          </m:e>
                          <m:sub>
                            <m:r>
                              <a:rPr lang="pl-PL" sz="1600" b="0" i="1" smtClean="0">
                                <a:latin typeface="Cambria Math" panose="02040503050406030204" pitchFamily="18" charset="0"/>
                              </a:rPr>
                              <m:t>𝑎</m:t>
                            </m:r>
                          </m:sub>
                        </m:sSub>
                        <m:r>
                          <a:rPr lang="pl-PL" sz="1600" i="1">
                            <a:latin typeface="Cambria Math" panose="02040503050406030204" pitchFamily="18" charset="0"/>
                          </a:rPr>
                          <m:t>)</m:t>
                        </m:r>
                      </m:e>
                      <m:sup>
                        <m:r>
                          <a:rPr lang="pl-PL" sz="1600" i="1">
                            <a:latin typeface="Cambria Math" panose="02040503050406030204" pitchFamily="18" charset="0"/>
                          </a:rPr>
                          <m:t>2</m:t>
                        </m:r>
                      </m:sup>
                    </m:sSup>
                  </m:oMath>
                </a14:m>
                <a:r>
                  <a:rPr lang="pl-PL" sz="1600" dirty="0"/>
                  <a:t>  </a:t>
                </a:r>
                <a14:m>
                  <m:oMath xmlns:m="http://schemas.openxmlformats.org/officeDocument/2006/math">
                    <m:r>
                      <a:rPr lang="pl-PL" sz="1600" b="0" i="1" dirty="0" smtClean="0">
                        <a:latin typeface="Cambria Math" panose="02040503050406030204" pitchFamily="18" charset="0"/>
                        <a:ea typeface="Cambria Math" panose="02040503050406030204" pitchFamily="18" charset="0"/>
                      </a:rPr>
                      <m:t>𝑢</m:t>
                    </m:r>
                    <m:r>
                      <a:rPr lang="pl-PL" sz="1600" i="1" dirty="0">
                        <a:latin typeface="Cambria Math" panose="02040503050406030204" pitchFamily="18" charset="0"/>
                        <a:ea typeface="Cambria Math" panose="02040503050406030204" pitchFamily="18" charset="0"/>
                      </a:rPr>
                      <m:t>≤0</m:t>
                    </m:r>
                  </m:oMath>
                </a14:m>
                <a:endParaRPr lang="en-GB" dirty="0"/>
              </a:p>
            </p:txBody>
          </p:sp>
        </mc:Choice>
        <mc:Fallback xmlns="">
          <p:sp>
            <p:nvSpPr>
              <p:cNvPr id="8" name="pole tekstowe 7">
                <a:extLst>
                  <a:ext uri="{FF2B5EF4-FFF2-40B4-BE49-F238E27FC236}">
                    <a16:creationId xmlns:a16="http://schemas.microsoft.com/office/drawing/2014/main" id="{F3063554-8926-457D-ABC3-373DB702D798}"/>
                  </a:ext>
                </a:extLst>
              </p:cNvPr>
              <p:cNvSpPr txBox="1">
                <a:spLocks noRot="1" noChangeAspect="1" noMove="1" noResize="1" noEditPoints="1" noAdjustHandles="1" noChangeArrowheads="1" noChangeShapeType="1" noTextEdit="1"/>
              </p:cNvSpPr>
              <p:nvPr/>
            </p:nvSpPr>
            <p:spPr>
              <a:xfrm>
                <a:off x="936629" y="4988095"/>
                <a:ext cx="2101027" cy="1119143"/>
              </a:xfrm>
              <a:prstGeom prst="rect">
                <a:avLst/>
              </a:prstGeom>
              <a:blipFill>
                <a:blip r:embed="rId3"/>
                <a:stretch>
                  <a:fillRect b="-2674"/>
                </a:stretch>
              </a:blipFill>
              <a:ln w="19050">
                <a:solidFill>
                  <a:srgbClr val="C00000"/>
                </a:solidFill>
              </a:ln>
            </p:spPr>
            <p:txBody>
              <a:bodyPr/>
              <a:lstStyle/>
              <a:p>
                <a:r>
                  <a:rPr lang="en-GB">
                    <a:noFill/>
                  </a:rPr>
                  <a:t> </a:t>
                </a:r>
              </a:p>
            </p:txBody>
          </p:sp>
        </mc:Fallback>
      </mc:AlternateContent>
      <p:grpSp>
        <p:nvGrpSpPr>
          <p:cNvPr id="31" name="Grupa 30">
            <a:extLst>
              <a:ext uri="{FF2B5EF4-FFF2-40B4-BE49-F238E27FC236}">
                <a16:creationId xmlns:a16="http://schemas.microsoft.com/office/drawing/2014/main" id="{84A874EB-79DA-46ED-BDD8-9A05CAB37B2D}"/>
              </a:ext>
            </a:extLst>
          </p:cNvPr>
          <p:cNvGrpSpPr/>
          <p:nvPr/>
        </p:nvGrpSpPr>
        <p:grpSpPr>
          <a:xfrm>
            <a:off x="3639568" y="4882065"/>
            <a:ext cx="1864864" cy="1331202"/>
            <a:chOff x="5221154" y="4828782"/>
            <a:chExt cx="1864864" cy="1331202"/>
          </a:xfrm>
        </p:grpSpPr>
        <p:cxnSp>
          <p:nvCxnSpPr>
            <p:cNvPr id="15" name="Łącznik prosty ze strzałką 14">
              <a:extLst>
                <a:ext uri="{FF2B5EF4-FFF2-40B4-BE49-F238E27FC236}">
                  <a16:creationId xmlns:a16="http://schemas.microsoft.com/office/drawing/2014/main" id="{92CE4FF2-DF00-4DBC-8EC5-330069CBAE01}"/>
                </a:ext>
              </a:extLst>
            </p:cNvPr>
            <p:cNvCxnSpPr>
              <a:cxnSpLocks/>
            </p:cNvCxnSpPr>
            <p:nvPr/>
          </p:nvCxnSpPr>
          <p:spPr>
            <a:xfrm>
              <a:off x="5221154" y="5438457"/>
              <a:ext cx="907420" cy="0"/>
            </a:xfrm>
            <a:prstGeom prst="straightConnector1">
              <a:avLst/>
            </a:prstGeom>
            <a:ln w="28575">
              <a:solidFill>
                <a:schemeClr val="accent6">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8" name="Łącznik prosty ze strzałką 17">
              <a:extLst>
                <a:ext uri="{FF2B5EF4-FFF2-40B4-BE49-F238E27FC236}">
                  <a16:creationId xmlns:a16="http://schemas.microsoft.com/office/drawing/2014/main" id="{D910CD1C-CFFC-42D1-9425-C6C144F6F0A9}"/>
                </a:ext>
              </a:extLst>
            </p:cNvPr>
            <p:cNvCxnSpPr>
              <a:cxnSpLocks/>
            </p:cNvCxnSpPr>
            <p:nvPr/>
          </p:nvCxnSpPr>
          <p:spPr>
            <a:xfrm flipH="1">
              <a:off x="6128574" y="5438457"/>
              <a:ext cx="957444" cy="0"/>
            </a:xfrm>
            <a:prstGeom prst="straightConnector1">
              <a:avLst/>
            </a:prstGeom>
            <a:ln w="28575">
              <a:solidFill>
                <a:schemeClr val="accent6">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0" name="Łącznik prosty ze strzałką 19">
              <a:extLst>
                <a:ext uri="{FF2B5EF4-FFF2-40B4-BE49-F238E27FC236}">
                  <a16:creationId xmlns:a16="http://schemas.microsoft.com/office/drawing/2014/main" id="{75920264-7A4B-4210-BE1C-3F4137DEB857}"/>
                </a:ext>
              </a:extLst>
            </p:cNvPr>
            <p:cNvCxnSpPr>
              <a:cxnSpLocks/>
            </p:cNvCxnSpPr>
            <p:nvPr/>
          </p:nvCxnSpPr>
          <p:spPr>
            <a:xfrm flipH="1">
              <a:off x="5674864" y="5438457"/>
              <a:ext cx="453710" cy="614897"/>
            </a:xfrm>
            <a:prstGeom prst="straightConnector1">
              <a:avLst/>
            </a:prstGeom>
            <a:ln w="28575">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23" name="Łącznik prosty ze strzałką 22">
              <a:extLst>
                <a:ext uri="{FF2B5EF4-FFF2-40B4-BE49-F238E27FC236}">
                  <a16:creationId xmlns:a16="http://schemas.microsoft.com/office/drawing/2014/main" id="{321236CC-C3CA-4E13-A94B-7B956710EB78}"/>
                </a:ext>
              </a:extLst>
            </p:cNvPr>
            <p:cNvCxnSpPr>
              <a:cxnSpLocks/>
            </p:cNvCxnSpPr>
            <p:nvPr/>
          </p:nvCxnSpPr>
          <p:spPr>
            <a:xfrm flipV="1">
              <a:off x="6128574" y="4828782"/>
              <a:ext cx="478722" cy="609675"/>
            </a:xfrm>
            <a:prstGeom prst="straightConnector1">
              <a:avLst/>
            </a:prstGeom>
            <a:ln w="28575">
              <a:solidFill>
                <a:srgbClr val="C0000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7" name="Prostokąt 26">
                  <a:extLst>
                    <a:ext uri="{FF2B5EF4-FFF2-40B4-BE49-F238E27FC236}">
                      <a16:creationId xmlns:a16="http://schemas.microsoft.com/office/drawing/2014/main" id="{EC642CFE-1076-4CD4-9642-49F28406FFD5}"/>
                    </a:ext>
                  </a:extLst>
                </p:cNvPr>
                <p:cNvSpPr/>
                <p:nvPr/>
              </p:nvSpPr>
              <p:spPr>
                <a:xfrm>
                  <a:off x="5292762" y="5014650"/>
                  <a:ext cx="4594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a:solidFill>
                                  <a:schemeClr val="accent6">
                                    <a:lumMod val="50000"/>
                                  </a:schemeClr>
                                </a:solidFill>
                                <a:latin typeface="Cambria Math" panose="02040503050406030204" pitchFamily="18" charset="0"/>
                              </a:rPr>
                            </m:ctrlPr>
                          </m:sSubPr>
                          <m:e>
                            <m:r>
                              <a:rPr lang="pl-PL" i="1">
                                <a:solidFill>
                                  <a:schemeClr val="accent6">
                                    <a:lumMod val="50000"/>
                                  </a:schemeClr>
                                </a:solidFill>
                                <a:latin typeface="Cambria Math" panose="02040503050406030204" pitchFamily="18" charset="0"/>
                              </a:rPr>
                              <m:t>𝑃</m:t>
                            </m:r>
                          </m:e>
                          <m:sub>
                            <m:r>
                              <a:rPr lang="pl-PL" i="1">
                                <a:solidFill>
                                  <a:schemeClr val="accent6">
                                    <a:lumMod val="50000"/>
                                  </a:schemeClr>
                                </a:solidFill>
                                <a:latin typeface="Cambria Math" panose="02040503050406030204" pitchFamily="18" charset="0"/>
                              </a:rPr>
                              <m:t>𝑎</m:t>
                            </m:r>
                          </m:sub>
                        </m:sSub>
                      </m:oMath>
                    </m:oMathPara>
                  </a14:m>
                  <a:endParaRPr lang="en-GB" dirty="0"/>
                </a:p>
              </p:txBody>
            </p:sp>
          </mc:Choice>
          <mc:Fallback xmlns="">
            <p:sp>
              <p:nvSpPr>
                <p:cNvPr id="27" name="Prostokąt 26">
                  <a:extLst>
                    <a:ext uri="{FF2B5EF4-FFF2-40B4-BE49-F238E27FC236}">
                      <a16:creationId xmlns:a16="http://schemas.microsoft.com/office/drawing/2014/main" id="{EC642CFE-1076-4CD4-9642-49F28406FFD5}"/>
                    </a:ext>
                  </a:extLst>
                </p:cNvPr>
                <p:cNvSpPr>
                  <a:spLocks noRot="1" noChangeAspect="1" noMove="1" noResize="1" noEditPoints="1" noAdjustHandles="1" noChangeArrowheads="1" noChangeShapeType="1" noTextEdit="1"/>
                </p:cNvSpPr>
                <p:nvPr/>
              </p:nvSpPr>
              <p:spPr>
                <a:xfrm>
                  <a:off x="5292762" y="5014650"/>
                  <a:ext cx="459420"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Prostokąt 27">
                  <a:extLst>
                    <a:ext uri="{FF2B5EF4-FFF2-40B4-BE49-F238E27FC236}">
                      <a16:creationId xmlns:a16="http://schemas.microsoft.com/office/drawing/2014/main" id="{551E85F6-9186-47DD-8BA9-5012506650B4}"/>
                    </a:ext>
                  </a:extLst>
                </p:cNvPr>
                <p:cNvSpPr/>
                <p:nvPr/>
              </p:nvSpPr>
              <p:spPr>
                <a:xfrm>
                  <a:off x="6544562" y="5000138"/>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chemeClr val="accent6">
                                    <a:lumMod val="50000"/>
                                  </a:schemeClr>
                                </a:solidFill>
                                <a:latin typeface="Cambria Math" panose="02040503050406030204" pitchFamily="18" charset="0"/>
                              </a:rPr>
                            </m:ctrlPr>
                          </m:sSubPr>
                          <m:e>
                            <m:r>
                              <a:rPr lang="pl-PL" i="1">
                                <a:solidFill>
                                  <a:schemeClr val="accent6">
                                    <a:lumMod val="50000"/>
                                  </a:schemeClr>
                                </a:solidFill>
                                <a:latin typeface="Cambria Math" panose="02040503050406030204" pitchFamily="18" charset="0"/>
                              </a:rPr>
                              <m:t>𝑃</m:t>
                            </m:r>
                          </m:e>
                          <m:sub>
                            <m:r>
                              <a:rPr lang="pl-PL" b="0" i="1" smtClean="0">
                                <a:solidFill>
                                  <a:schemeClr val="accent6">
                                    <a:lumMod val="50000"/>
                                  </a:schemeClr>
                                </a:solidFill>
                                <a:latin typeface="Cambria Math" panose="02040503050406030204" pitchFamily="18" charset="0"/>
                              </a:rPr>
                              <m:t>𝑏</m:t>
                            </m:r>
                          </m:sub>
                        </m:sSub>
                      </m:oMath>
                    </m:oMathPara>
                  </a14:m>
                  <a:endParaRPr lang="en-GB" dirty="0"/>
                </a:p>
              </p:txBody>
            </p:sp>
          </mc:Choice>
          <mc:Fallback xmlns="">
            <p:sp>
              <p:nvSpPr>
                <p:cNvPr id="28" name="Prostokąt 27">
                  <a:extLst>
                    <a:ext uri="{FF2B5EF4-FFF2-40B4-BE49-F238E27FC236}">
                      <a16:creationId xmlns:a16="http://schemas.microsoft.com/office/drawing/2014/main" id="{551E85F6-9186-47DD-8BA9-5012506650B4}"/>
                    </a:ext>
                  </a:extLst>
                </p:cNvPr>
                <p:cNvSpPr>
                  <a:spLocks noRot="1" noChangeAspect="1" noMove="1" noResize="1" noEditPoints="1" noAdjustHandles="1" noChangeArrowheads="1" noChangeShapeType="1" noTextEdit="1"/>
                </p:cNvSpPr>
                <p:nvPr/>
              </p:nvSpPr>
              <p:spPr>
                <a:xfrm>
                  <a:off x="6544562" y="5000138"/>
                  <a:ext cx="475258"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Prostokąt 28">
                  <a:extLst>
                    <a:ext uri="{FF2B5EF4-FFF2-40B4-BE49-F238E27FC236}">
                      <a16:creationId xmlns:a16="http://schemas.microsoft.com/office/drawing/2014/main" id="{CEFB1958-D438-453A-94A7-6F93C103186B}"/>
                    </a:ext>
                  </a:extLst>
                </p:cNvPr>
                <p:cNvSpPr/>
                <p:nvPr/>
              </p:nvSpPr>
              <p:spPr>
                <a:xfrm>
                  <a:off x="5948270" y="4854010"/>
                  <a:ext cx="4398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a:solidFill>
                                  <a:srgbClr val="C00000"/>
                                </a:solidFill>
                                <a:latin typeface="Cambria Math" panose="02040503050406030204" pitchFamily="18" charset="0"/>
                              </a:rPr>
                            </m:ctrlPr>
                          </m:sSubPr>
                          <m:e>
                            <m:r>
                              <a:rPr lang="pl-PL" i="1">
                                <a:solidFill>
                                  <a:srgbClr val="C00000"/>
                                </a:solidFill>
                                <a:latin typeface="Cambria Math" panose="02040503050406030204" pitchFamily="18" charset="0"/>
                              </a:rPr>
                              <m:t>𝑃</m:t>
                            </m:r>
                          </m:e>
                          <m:sub>
                            <m:r>
                              <a:rPr lang="pl-PL" i="1">
                                <a:solidFill>
                                  <a:srgbClr val="C00000"/>
                                </a:solidFill>
                                <a:latin typeface="Cambria Math" panose="02040503050406030204" pitchFamily="18" charset="0"/>
                              </a:rPr>
                              <m:t>𝑐</m:t>
                            </m:r>
                          </m:sub>
                        </m:sSub>
                      </m:oMath>
                    </m:oMathPara>
                  </a14:m>
                  <a:endParaRPr lang="en-GB" dirty="0"/>
                </a:p>
              </p:txBody>
            </p:sp>
          </mc:Choice>
          <mc:Fallback xmlns="">
            <p:sp>
              <p:nvSpPr>
                <p:cNvPr id="29" name="Prostokąt 28">
                  <a:extLst>
                    <a:ext uri="{FF2B5EF4-FFF2-40B4-BE49-F238E27FC236}">
                      <a16:creationId xmlns:a16="http://schemas.microsoft.com/office/drawing/2014/main" id="{CEFB1958-D438-453A-94A7-6F93C103186B}"/>
                    </a:ext>
                  </a:extLst>
                </p:cNvPr>
                <p:cNvSpPr>
                  <a:spLocks noRot="1" noChangeAspect="1" noMove="1" noResize="1" noEditPoints="1" noAdjustHandles="1" noChangeArrowheads="1" noChangeShapeType="1" noTextEdit="1"/>
                </p:cNvSpPr>
                <p:nvPr/>
              </p:nvSpPr>
              <p:spPr>
                <a:xfrm>
                  <a:off x="5948270" y="4854010"/>
                  <a:ext cx="439800"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Prostokąt 29">
                  <a:extLst>
                    <a:ext uri="{FF2B5EF4-FFF2-40B4-BE49-F238E27FC236}">
                      <a16:creationId xmlns:a16="http://schemas.microsoft.com/office/drawing/2014/main" id="{CE6EFD9A-4DD9-4C46-B937-4CA25C22964C}"/>
                    </a:ext>
                  </a:extLst>
                </p:cNvPr>
                <p:cNvSpPr/>
                <p:nvPr/>
              </p:nvSpPr>
              <p:spPr>
                <a:xfrm>
                  <a:off x="5752182" y="5790652"/>
                  <a:ext cx="482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rgbClr val="C00000"/>
                                </a:solidFill>
                                <a:latin typeface="Cambria Math" panose="02040503050406030204" pitchFamily="18" charset="0"/>
                              </a:rPr>
                            </m:ctrlPr>
                          </m:sSubPr>
                          <m:e>
                            <m:r>
                              <a:rPr lang="pl-PL" i="1">
                                <a:solidFill>
                                  <a:srgbClr val="C00000"/>
                                </a:solidFill>
                                <a:latin typeface="Cambria Math" panose="02040503050406030204" pitchFamily="18" charset="0"/>
                              </a:rPr>
                              <m:t>𝑃</m:t>
                            </m:r>
                          </m:e>
                          <m:sub>
                            <m:r>
                              <a:rPr lang="pl-PL" b="0" i="1" smtClean="0">
                                <a:solidFill>
                                  <a:srgbClr val="C00000"/>
                                </a:solidFill>
                                <a:latin typeface="Cambria Math" panose="02040503050406030204" pitchFamily="18" charset="0"/>
                              </a:rPr>
                              <m:t>𝑑</m:t>
                            </m:r>
                          </m:sub>
                        </m:sSub>
                      </m:oMath>
                    </m:oMathPara>
                  </a14:m>
                  <a:endParaRPr lang="en-GB" dirty="0"/>
                </a:p>
              </p:txBody>
            </p:sp>
          </mc:Choice>
          <mc:Fallback xmlns="">
            <p:sp>
              <p:nvSpPr>
                <p:cNvPr id="30" name="Prostokąt 29">
                  <a:extLst>
                    <a:ext uri="{FF2B5EF4-FFF2-40B4-BE49-F238E27FC236}">
                      <a16:creationId xmlns:a16="http://schemas.microsoft.com/office/drawing/2014/main" id="{CE6EFD9A-4DD9-4C46-B937-4CA25C22964C}"/>
                    </a:ext>
                  </a:extLst>
                </p:cNvPr>
                <p:cNvSpPr>
                  <a:spLocks noRot="1" noChangeAspect="1" noMove="1" noResize="1" noEditPoints="1" noAdjustHandles="1" noChangeArrowheads="1" noChangeShapeType="1" noTextEdit="1"/>
                </p:cNvSpPr>
                <p:nvPr/>
              </p:nvSpPr>
              <p:spPr>
                <a:xfrm>
                  <a:off x="5752182" y="5790652"/>
                  <a:ext cx="482503" cy="369332"/>
                </a:xfrm>
                <a:prstGeom prst="rect">
                  <a:avLst/>
                </a:prstGeom>
                <a:blipFill>
                  <a:blip r:embed="rId7"/>
                  <a:stretch>
                    <a:fillRect b="-1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2" name="pole tekstowe 31">
                <a:extLst>
                  <a:ext uri="{FF2B5EF4-FFF2-40B4-BE49-F238E27FC236}">
                    <a16:creationId xmlns:a16="http://schemas.microsoft.com/office/drawing/2014/main" id="{EA12F75E-4707-464F-80FF-0A7F9208384B}"/>
                  </a:ext>
                </a:extLst>
              </p:cNvPr>
              <p:cNvSpPr txBox="1"/>
              <p:nvPr/>
            </p:nvSpPr>
            <p:spPr>
              <a:xfrm>
                <a:off x="6123924" y="4819941"/>
                <a:ext cx="1562785" cy="1365365"/>
              </a:xfrm>
              <a:prstGeom prst="rect">
                <a:avLst/>
              </a:prstGeom>
              <a:solidFill>
                <a:schemeClr val="bg1"/>
              </a:solidFill>
              <a:ln w="19050">
                <a:solidFill>
                  <a:srgbClr val="C00000"/>
                </a:solidFill>
              </a:ln>
            </p:spPr>
            <p:txBody>
              <a:bodyPr wrap="square" lIns="0" tIns="36000" rIns="0" bIns="36000" rtlCol="0">
                <a:spAutoFit/>
              </a:bodyPr>
              <a:lstStyle/>
              <a:p>
                <a:pPr algn="ctr">
                  <a:spcBef>
                    <a:spcPts val="600"/>
                  </a:spcBef>
                  <a:spcAft>
                    <a:spcPts val="600"/>
                  </a:spcAft>
                </a:pPr>
                <a:r>
                  <a:rPr lang="pl-PL" sz="1600" dirty="0">
                    <a:latin typeface="Times New Roman" panose="02020603050405020304" pitchFamily="18" charset="0"/>
                    <a:cs typeface="Times New Roman" panose="02020603050405020304" pitchFamily="18" charset="0"/>
                  </a:rPr>
                  <a:t>gdy </a:t>
                </a:r>
                <a14:m>
                  <m:oMath xmlns:m="http://schemas.openxmlformats.org/officeDocument/2006/math">
                    <m:r>
                      <a:rPr lang="pl-PL" sz="1600" b="0" i="1" smtClean="0">
                        <a:latin typeface="Cambria Math" panose="02040503050406030204" pitchFamily="18" charset="0"/>
                        <a:cs typeface="Times New Roman" panose="02020603050405020304" pitchFamily="18" charset="0"/>
                      </a:rPr>
                      <m:t>𝐸</m:t>
                    </m:r>
                    <m:r>
                      <a:rPr lang="pl-PL"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pl-PL" sz="1600" b="0" i="1" smtClean="0">
                        <a:latin typeface="Cambria Math" panose="02040503050406030204" pitchFamily="18" charset="0"/>
                        <a:ea typeface="Cambria Math" panose="02040503050406030204" pitchFamily="18" charset="0"/>
                        <a:cs typeface="Times New Roman" panose="02020603050405020304" pitchFamily="18" charset="0"/>
                      </a:rPr>
                      <m:t>𝑚</m:t>
                    </m:r>
                  </m:oMath>
                </a14:m>
                <a:r>
                  <a:rPr lang="pl-PL" sz="1600" b="0" i="1" dirty="0">
                    <a:latin typeface="Cambria Math" panose="02040503050406030204" pitchFamily="18" charset="0"/>
                  </a:rPr>
                  <a:t>, </a:t>
                </a:r>
                <a:r>
                  <a:rPr lang="pl-PL" sz="1600" b="0" dirty="0">
                    <a:latin typeface="Times New Roman" panose="02020603050405020304" pitchFamily="18" charset="0"/>
                    <a:cs typeface="Times New Roman" panose="02020603050405020304" pitchFamily="18" charset="0"/>
                  </a:rPr>
                  <a:t>to:</a:t>
                </a:r>
                <a:endParaRPr lang="pl-PL" sz="1600" b="0" i="1" dirty="0">
                  <a:latin typeface="Cambria Math" panose="02040503050406030204" pitchFamily="18" charset="0"/>
                </a:endParaRPr>
              </a:p>
              <a:p>
                <a:pPr algn="ctr">
                  <a:spcBef>
                    <a:spcPts val="600"/>
                  </a:spcBef>
                  <a:spcAft>
                    <a:spcPts val="600"/>
                  </a:spcAft>
                </a:pPr>
                <a14:m>
                  <m:oMathPara xmlns:m="http://schemas.openxmlformats.org/officeDocument/2006/math">
                    <m:oMathParaPr>
                      <m:jc m:val="centerGroup"/>
                    </m:oMathParaPr>
                    <m:oMath xmlns:m="http://schemas.openxmlformats.org/officeDocument/2006/math">
                      <m:r>
                        <a:rPr lang="pl-PL" sz="1600" b="0" i="1" smtClean="0">
                          <a:latin typeface="Cambria Math" panose="02040503050406030204" pitchFamily="18" charset="0"/>
                        </a:rPr>
                        <m:t>𝑠</m:t>
                      </m:r>
                      <m:r>
                        <a:rPr lang="pl-PL" sz="1600" b="0" i="1" smtClean="0">
                          <a:latin typeface="Cambria Math" panose="02040503050406030204" pitchFamily="18" charset="0"/>
                          <a:ea typeface="Cambria Math" panose="02040503050406030204" pitchFamily="18" charset="0"/>
                        </a:rPr>
                        <m:t>≈2</m:t>
                      </m:r>
                      <m:sSub>
                        <m:sSubPr>
                          <m:ctrlPr>
                            <a:rPr lang="pl-PL" sz="1600" b="0" i="1" smtClean="0">
                              <a:latin typeface="Cambria Math" panose="02040503050406030204" pitchFamily="18" charset="0"/>
                              <a:ea typeface="Cambria Math" panose="02040503050406030204" pitchFamily="18" charset="0"/>
                            </a:rPr>
                          </m:ctrlPr>
                        </m:sSubPr>
                        <m:e>
                          <m:r>
                            <a:rPr lang="pl-PL" sz="1600" b="0" i="1" smtClean="0">
                              <a:latin typeface="Cambria Math" panose="02040503050406030204" pitchFamily="18" charset="0"/>
                              <a:ea typeface="Cambria Math" panose="02040503050406030204" pitchFamily="18" charset="0"/>
                            </a:rPr>
                            <m:t>𝑃</m:t>
                          </m:r>
                        </m:e>
                        <m:sub>
                          <m:r>
                            <a:rPr lang="pl-PL" sz="1600" b="0" i="1" smtClean="0">
                              <a:latin typeface="Cambria Math" panose="02040503050406030204" pitchFamily="18" charset="0"/>
                              <a:ea typeface="Cambria Math" panose="02040503050406030204" pitchFamily="18" charset="0"/>
                            </a:rPr>
                            <m:t>𝑎</m:t>
                          </m:r>
                        </m:sub>
                      </m:sSub>
                      <m:sSub>
                        <m:sSubPr>
                          <m:ctrlPr>
                            <a:rPr lang="pl-PL" sz="1600" b="0" i="1" smtClean="0">
                              <a:latin typeface="Cambria Math" panose="02040503050406030204" pitchFamily="18" charset="0"/>
                              <a:ea typeface="Cambria Math" panose="02040503050406030204" pitchFamily="18" charset="0"/>
                            </a:rPr>
                          </m:ctrlPr>
                        </m:sSubPr>
                        <m:e>
                          <m:r>
                            <a:rPr lang="pl-PL" sz="1600" b="0" i="1" smtClean="0">
                              <a:latin typeface="Cambria Math" panose="02040503050406030204" pitchFamily="18" charset="0"/>
                              <a:ea typeface="Cambria Math" panose="02040503050406030204" pitchFamily="18" charset="0"/>
                            </a:rPr>
                            <m:t>𝑃</m:t>
                          </m:r>
                        </m:e>
                        <m:sub>
                          <m:r>
                            <a:rPr lang="pl-PL" sz="1600" b="0" i="1" smtClean="0">
                              <a:latin typeface="Cambria Math" panose="02040503050406030204" pitchFamily="18" charset="0"/>
                              <a:ea typeface="Cambria Math" panose="02040503050406030204" pitchFamily="18" charset="0"/>
                            </a:rPr>
                            <m:t>𝑏</m:t>
                          </m:r>
                        </m:sub>
                      </m:sSub>
                    </m:oMath>
                  </m:oMathPara>
                </a14:m>
                <a:endParaRPr lang="pl-PL" sz="1600" b="0" dirty="0">
                  <a:ea typeface="Cambria Math" panose="02040503050406030204" pitchFamily="18" charset="0"/>
                </a:endParaRPr>
              </a:p>
              <a:p>
                <a:pPr algn="ctr">
                  <a:spcBef>
                    <a:spcPts val="600"/>
                  </a:spcBef>
                  <a:spcAft>
                    <a:spcPts val="600"/>
                  </a:spcAft>
                </a:pPr>
                <a14:m>
                  <m:oMathPara xmlns:m="http://schemas.openxmlformats.org/officeDocument/2006/math">
                    <m:oMathParaPr>
                      <m:jc m:val="centerGroup"/>
                    </m:oMathParaPr>
                    <m:oMath xmlns:m="http://schemas.openxmlformats.org/officeDocument/2006/math">
                      <m:r>
                        <a:rPr lang="pl-PL" sz="1600" b="0" i="1" smtClean="0">
                          <a:latin typeface="Cambria Math" panose="02040503050406030204" pitchFamily="18" charset="0"/>
                        </a:rPr>
                        <m:t>𝑡</m:t>
                      </m:r>
                      <m:r>
                        <a:rPr lang="pl-PL" sz="1600" i="1">
                          <a:latin typeface="Cambria Math" panose="02040503050406030204" pitchFamily="18" charset="0"/>
                          <a:ea typeface="Cambria Math" panose="02040503050406030204" pitchFamily="18" charset="0"/>
                        </a:rPr>
                        <m:t>≈</m:t>
                      </m:r>
                      <m:r>
                        <a:rPr lang="pl-PL" sz="1600" b="0" i="1" smtClean="0">
                          <a:latin typeface="Cambria Math" panose="02040503050406030204" pitchFamily="18" charset="0"/>
                          <a:ea typeface="Cambria Math" panose="02040503050406030204" pitchFamily="18" charset="0"/>
                        </a:rPr>
                        <m:t>−</m:t>
                      </m:r>
                      <m:r>
                        <a:rPr lang="pl-PL" sz="1600" i="1">
                          <a:latin typeface="Cambria Math" panose="02040503050406030204" pitchFamily="18" charset="0"/>
                          <a:ea typeface="Cambria Math" panose="02040503050406030204" pitchFamily="18" charset="0"/>
                        </a:rPr>
                        <m:t>2</m:t>
                      </m:r>
                      <m:sSub>
                        <m:sSubPr>
                          <m:ctrlPr>
                            <a:rPr lang="pl-PL" sz="1600" i="1">
                              <a:latin typeface="Cambria Math" panose="02040503050406030204" pitchFamily="18" charset="0"/>
                              <a:ea typeface="Cambria Math" panose="02040503050406030204" pitchFamily="18" charset="0"/>
                            </a:rPr>
                          </m:ctrlPr>
                        </m:sSubPr>
                        <m:e>
                          <m:r>
                            <a:rPr lang="pl-PL" sz="1600" i="1">
                              <a:latin typeface="Cambria Math" panose="02040503050406030204" pitchFamily="18" charset="0"/>
                              <a:ea typeface="Cambria Math" panose="02040503050406030204" pitchFamily="18" charset="0"/>
                            </a:rPr>
                            <m:t>𝑃</m:t>
                          </m:r>
                        </m:e>
                        <m:sub>
                          <m:r>
                            <a:rPr lang="pl-PL" sz="1600" i="1">
                              <a:latin typeface="Cambria Math" panose="02040503050406030204" pitchFamily="18" charset="0"/>
                              <a:ea typeface="Cambria Math" panose="02040503050406030204" pitchFamily="18" charset="0"/>
                            </a:rPr>
                            <m:t>𝑎</m:t>
                          </m:r>
                        </m:sub>
                      </m:sSub>
                      <m:sSub>
                        <m:sSubPr>
                          <m:ctrlPr>
                            <a:rPr lang="pl-PL" sz="1600" i="1">
                              <a:latin typeface="Cambria Math" panose="02040503050406030204" pitchFamily="18" charset="0"/>
                              <a:ea typeface="Cambria Math" panose="02040503050406030204" pitchFamily="18" charset="0"/>
                            </a:rPr>
                          </m:ctrlPr>
                        </m:sSubPr>
                        <m:e>
                          <m:r>
                            <a:rPr lang="pl-PL" sz="1600" i="1">
                              <a:latin typeface="Cambria Math" panose="02040503050406030204" pitchFamily="18" charset="0"/>
                              <a:ea typeface="Cambria Math" panose="02040503050406030204" pitchFamily="18" charset="0"/>
                            </a:rPr>
                            <m:t>𝑃</m:t>
                          </m:r>
                        </m:e>
                        <m:sub>
                          <m:r>
                            <a:rPr lang="pl-PL" sz="1600" b="0" i="1" smtClean="0">
                              <a:latin typeface="Cambria Math" panose="02040503050406030204" pitchFamily="18" charset="0"/>
                              <a:ea typeface="Cambria Math" panose="02040503050406030204" pitchFamily="18" charset="0"/>
                            </a:rPr>
                            <m:t>𝑐</m:t>
                          </m:r>
                        </m:sub>
                      </m:sSub>
                    </m:oMath>
                  </m:oMathPara>
                </a14:m>
                <a:endParaRPr lang="en-GB" sz="1600" dirty="0"/>
              </a:p>
              <a:p>
                <a:pPr algn="ctr">
                  <a:spcBef>
                    <a:spcPts val="600"/>
                  </a:spcBef>
                  <a:spcAft>
                    <a:spcPts val="600"/>
                  </a:spcAft>
                </a:pPr>
                <a14:m>
                  <m:oMathPara xmlns:m="http://schemas.openxmlformats.org/officeDocument/2006/math">
                    <m:oMathParaPr>
                      <m:jc m:val="centerGroup"/>
                    </m:oMathParaPr>
                    <m:oMath xmlns:m="http://schemas.openxmlformats.org/officeDocument/2006/math">
                      <m:r>
                        <a:rPr lang="pl-PL" sz="1600" b="0" i="1" smtClean="0">
                          <a:latin typeface="Cambria Math" panose="02040503050406030204" pitchFamily="18" charset="0"/>
                        </a:rPr>
                        <m:t>𝑢</m:t>
                      </m:r>
                      <m:r>
                        <a:rPr lang="pl-PL" sz="1600" i="1">
                          <a:latin typeface="Cambria Math" panose="02040503050406030204" pitchFamily="18" charset="0"/>
                          <a:ea typeface="Cambria Math" panose="02040503050406030204" pitchFamily="18" charset="0"/>
                        </a:rPr>
                        <m:t>≈</m:t>
                      </m:r>
                      <m:r>
                        <a:rPr lang="pl-PL" sz="1600" b="0" i="1" smtClean="0">
                          <a:latin typeface="Cambria Math" panose="02040503050406030204" pitchFamily="18" charset="0"/>
                          <a:ea typeface="Cambria Math" panose="02040503050406030204" pitchFamily="18" charset="0"/>
                        </a:rPr>
                        <m:t>−</m:t>
                      </m:r>
                      <m:r>
                        <a:rPr lang="pl-PL" sz="1600" i="1">
                          <a:latin typeface="Cambria Math" panose="02040503050406030204" pitchFamily="18" charset="0"/>
                          <a:ea typeface="Cambria Math" panose="02040503050406030204" pitchFamily="18" charset="0"/>
                        </a:rPr>
                        <m:t>2</m:t>
                      </m:r>
                      <m:sSub>
                        <m:sSubPr>
                          <m:ctrlPr>
                            <a:rPr lang="pl-PL" sz="1600" i="1">
                              <a:latin typeface="Cambria Math" panose="02040503050406030204" pitchFamily="18" charset="0"/>
                              <a:ea typeface="Cambria Math" panose="02040503050406030204" pitchFamily="18" charset="0"/>
                            </a:rPr>
                          </m:ctrlPr>
                        </m:sSubPr>
                        <m:e>
                          <m:r>
                            <a:rPr lang="pl-PL" sz="1600" i="1">
                              <a:latin typeface="Cambria Math" panose="02040503050406030204" pitchFamily="18" charset="0"/>
                              <a:ea typeface="Cambria Math" panose="02040503050406030204" pitchFamily="18" charset="0"/>
                            </a:rPr>
                            <m:t>𝑃</m:t>
                          </m:r>
                        </m:e>
                        <m:sub>
                          <m:r>
                            <a:rPr lang="pl-PL" sz="1600" i="1">
                              <a:latin typeface="Cambria Math" panose="02040503050406030204" pitchFamily="18" charset="0"/>
                              <a:ea typeface="Cambria Math" panose="02040503050406030204" pitchFamily="18" charset="0"/>
                            </a:rPr>
                            <m:t>𝑎</m:t>
                          </m:r>
                        </m:sub>
                      </m:sSub>
                      <m:sSub>
                        <m:sSubPr>
                          <m:ctrlPr>
                            <a:rPr lang="pl-PL" sz="1600" i="1">
                              <a:latin typeface="Cambria Math" panose="02040503050406030204" pitchFamily="18" charset="0"/>
                              <a:ea typeface="Cambria Math" panose="02040503050406030204" pitchFamily="18" charset="0"/>
                            </a:rPr>
                          </m:ctrlPr>
                        </m:sSubPr>
                        <m:e>
                          <m:r>
                            <a:rPr lang="pl-PL" sz="1600" i="1">
                              <a:latin typeface="Cambria Math" panose="02040503050406030204" pitchFamily="18" charset="0"/>
                              <a:ea typeface="Cambria Math" panose="02040503050406030204" pitchFamily="18" charset="0"/>
                            </a:rPr>
                            <m:t>𝑃</m:t>
                          </m:r>
                        </m:e>
                        <m:sub>
                          <m:r>
                            <a:rPr lang="pl-PL" sz="1600" b="0" i="1" smtClean="0">
                              <a:latin typeface="Cambria Math" panose="02040503050406030204" pitchFamily="18" charset="0"/>
                              <a:ea typeface="Cambria Math" panose="02040503050406030204" pitchFamily="18" charset="0"/>
                            </a:rPr>
                            <m:t>𝑑</m:t>
                          </m:r>
                        </m:sub>
                      </m:sSub>
                    </m:oMath>
                  </m:oMathPara>
                </a14:m>
                <a:endParaRPr lang="en-GB" sz="1600" dirty="0"/>
              </a:p>
            </p:txBody>
          </p:sp>
        </mc:Choice>
        <mc:Fallback xmlns="">
          <p:sp>
            <p:nvSpPr>
              <p:cNvPr id="32" name="pole tekstowe 31">
                <a:extLst>
                  <a:ext uri="{FF2B5EF4-FFF2-40B4-BE49-F238E27FC236}">
                    <a16:creationId xmlns:a16="http://schemas.microsoft.com/office/drawing/2014/main" id="{EA12F75E-4707-464F-80FF-0A7F9208384B}"/>
                  </a:ext>
                </a:extLst>
              </p:cNvPr>
              <p:cNvSpPr txBox="1">
                <a:spLocks noRot="1" noChangeAspect="1" noMove="1" noResize="1" noEditPoints="1" noAdjustHandles="1" noChangeArrowheads="1" noChangeShapeType="1" noTextEdit="1"/>
              </p:cNvSpPr>
              <p:nvPr/>
            </p:nvSpPr>
            <p:spPr>
              <a:xfrm>
                <a:off x="6123924" y="4819941"/>
                <a:ext cx="1562785" cy="1365365"/>
              </a:xfrm>
              <a:prstGeom prst="rect">
                <a:avLst/>
              </a:prstGeom>
              <a:blipFill>
                <a:blip r:embed="rId8"/>
                <a:stretch>
                  <a:fillRect t="-2203"/>
                </a:stretch>
              </a:blipFill>
              <a:ln w="19050">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ACDD42BE-7B6B-4E59-B4D3-BF20D6BA7414}"/>
                  </a:ext>
                </a:extLst>
              </p:cNvPr>
              <p:cNvSpPr txBox="1"/>
              <p:nvPr/>
            </p:nvSpPr>
            <p:spPr>
              <a:xfrm>
                <a:off x="1916994" y="6215876"/>
                <a:ext cx="13435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𝑠</m:t>
                      </m:r>
                      <m:r>
                        <a:rPr lang="pl-PL" b="0" i="1" smtClean="0">
                          <a:latin typeface="Cambria Math" panose="02040503050406030204" pitchFamily="18" charset="0"/>
                        </a:rPr>
                        <m:t>+</m:t>
                      </m:r>
                      <m:r>
                        <a:rPr lang="pl-PL" b="0" i="1" smtClean="0">
                          <a:latin typeface="Cambria Math" panose="02040503050406030204" pitchFamily="18" charset="0"/>
                        </a:rPr>
                        <m:t>𝑡</m:t>
                      </m:r>
                      <m:r>
                        <a:rPr lang="pl-PL" b="0" i="1" smtClean="0">
                          <a:latin typeface="Cambria Math" panose="02040503050406030204" pitchFamily="18" charset="0"/>
                        </a:rPr>
                        <m:t>+</m:t>
                      </m:r>
                      <m:r>
                        <a:rPr lang="pl-PL" b="0" i="1" smtClean="0">
                          <a:latin typeface="Cambria Math" panose="02040503050406030204" pitchFamily="18" charset="0"/>
                        </a:rPr>
                        <m:t>𝑢</m:t>
                      </m:r>
                      <m:r>
                        <a:rPr lang="pl-PL" b="0" i="1" smtClean="0">
                          <a:latin typeface="Cambria Math" panose="02040503050406030204" pitchFamily="18" charset="0"/>
                        </a:rPr>
                        <m:t>= ?</m:t>
                      </m:r>
                    </m:oMath>
                  </m:oMathPara>
                </a14:m>
                <a:endParaRPr lang="en-GB" dirty="0"/>
              </a:p>
            </p:txBody>
          </p:sp>
        </mc:Choice>
        <mc:Fallback xmlns="">
          <p:sp>
            <p:nvSpPr>
              <p:cNvPr id="9" name="pole tekstowe 8">
                <a:extLst>
                  <a:ext uri="{FF2B5EF4-FFF2-40B4-BE49-F238E27FC236}">
                    <a16:creationId xmlns:a16="http://schemas.microsoft.com/office/drawing/2014/main" id="{ACDD42BE-7B6B-4E59-B4D3-BF20D6BA7414}"/>
                  </a:ext>
                </a:extLst>
              </p:cNvPr>
              <p:cNvSpPr txBox="1">
                <a:spLocks noRot="1" noChangeAspect="1" noMove="1" noResize="1" noEditPoints="1" noAdjustHandles="1" noChangeArrowheads="1" noChangeShapeType="1" noTextEdit="1"/>
              </p:cNvSpPr>
              <p:nvPr/>
            </p:nvSpPr>
            <p:spPr>
              <a:xfrm>
                <a:off x="1916994" y="6215876"/>
                <a:ext cx="1343509" cy="276999"/>
              </a:xfrm>
              <a:prstGeom prst="rect">
                <a:avLst/>
              </a:prstGeom>
              <a:blipFill>
                <a:blip r:embed="rId9"/>
                <a:stretch>
                  <a:fillRect l="-1810" r="-3620" b="-8889"/>
                </a:stretch>
              </a:blipFill>
            </p:spPr>
            <p:txBody>
              <a:bodyPr/>
              <a:lstStyle/>
              <a:p>
                <a:r>
                  <a:rPr lang="en-GB">
                    <a:noFill/>
                  </a:rPr>
                  <a:t> </a:t>
                </a:r>
              </a:p>
            </p:txBody>
          </p:sp>
        </mc:Fallback>
      </mc:AlternateContent>
    </p:spTree>
    <p:extLst>
      <p:ext uri="{BB962C8B-B14F-4D97-AF65-F5344CB8AC3E}">
        <p14:creationId xmlns:p14="http://schemas.microsoft.com/office/powerpoint/2010/main" val="473487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Zderzenia</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6</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E0D5BC19-CA05-4529-B218-8F91F63754C7}"/>
                  </a:ext>
                </a:extLst>
              </p:cNvPr>
              <p:cNvSpPr txBox="1"/>
              <p:nvPr/>
            </p:nvSpPr>
            <p:spPr>
              <a:xfrm>
                <a:off x="829968" y="1381585"/>
                <a:ext cx="7877255" cy="3927485"/>
              </a:xfrm>
              <a:prstGeom prst="rect">
                <a:avLst/>
              </a:prstGeom>
              <a:noFill/>
            </p:spPr>
            <p:txBody>
              <a:bodyPr wrap="square" rtlCol="0">
                <a:spAutoFit/>
              </a:bodyPr>
              <a:lstStyle/>
              <a:p>
                <a:pPr marL="285750" indent="-285750">
                  <a:spcBef>
                    <a:spcPts val="600"/>
                  </a:spcBef>
                  <a:buFont typeface="Wingdings" panose="05000000000000000000" pitchFamily="2" charset="2"/>
                  <a:buChar char="§"/>
                </a:pPr>
                <a:r>
                  <a:rPr lang="pl-PL" sz="1600" dirty="0"/>
                  <a:t>Zderzenia cząstek o </a:t>
                </a:r>
                <a:r>
                  <a:rPr lang="pl-PL" sz="1600" dirty="0" err="1"/>
                  <a:t>czteropędach</a:t>
                </a:r>
                <a:r>
                  <a:rPr lang="pl-PL" sz="1600" dirty="0"/>
                  <a:t> </a:t>
                </a:r>
                <a14:m>
                  <m:oMath xmlns:m="http://schemas.openxmlformats.org/officeDocument/2006/math">
                    <m:sSub>
                      <m:sSubPr>
                        <m:ctrlPr>
                          <a:rPr lang="pl-PL" sz="1600" i="1">
                            <a:solidFill>
                              <a:schemeClr val="accent6">
                                <a:lumMod val="50000"/>
                              </a:schemeClr>
                            </a:solidFill>
                            <a:latin typeface="Cambria Math" panose="02040503050406030204" pitchFamily="18" charset="0"/>
                          </a:rPr>
                        </m:ctrlPr>
                      </m:sSubPr>
                      <m:e>
                        <m:r>
                          <a:rPr lang="pl-PL" sz="1600" i="1">
                            <a:solidFill>
                              <a:schemeClr val="accent6">
                                <a:lumMod val="50000"/>
                              </a:schemeClr>
                            </a:solidFill>
                            <a:latin typeface="Cambria Math" panose="02040503050406030204" pitchFamily="18" charset="0"/>
                          </a:rPr>
                          <m:t>𝑃</m:t>
                        </m:r>
                      </m:e>
                      <m:sub>
                        <m:r>
                          <a:rPr lang="pl-PL" sz="1600" i="1">
                            <a:solidFill>
                              <a:schemeClr val="accent6">
                                <a:lumMod val="50000"/>
                              </a:schemeClr>
                            </a:solidFill>
                            <a:latin typeface="Cambria Math" panose="02040503050406030204" pitchFamily="18" charset="0"/>
                          </a:rPr>
                          <m:t>1</m:t>
                        </m:r>
                      </m:sub>
                    </m:sSub>
                  </m:oMath>
                </a14:m>
                <a:r>
                  <a:rPr lang="pl-PL" sz="1600" dirty="0"/>
                  <a:t> i </a:t>
                </a:r>
                <a14:m>
                  <m:oMath xmlns:m="http://schemas.openxmlformats.org/officeDocument/2006/math">
                    <m:sSub>
                      <m:sSubPr>
                        <m:ctrlPr>
                          <a:rPr lang="pl-PL" sz="1600" i="1">
                            <a:solidFill>
                              <a:schemeClr val="accent6">
                                <a:lumMod val="50000"/>
                              </a:schemeClr>
                            </a:solidFill>
                            <a:latin typeface="Cambria Math" panose="02040503050406030204" pitchFamily="18" charset="0"/>
                          </a:rPr>
                        </m:ctrlPr>
                      </m:sSubPr>
                      <m:e>
                        <m:r>
                          <a:rPr lang="pl-PL" sz="1600" i="1">
                            <a:solidFill>
                              <a:schemeClr val="accent6">
                                <a:lumMod val="50000"/>
                              </a:schemeClr>
                            </a:solidFill>
                            <a:latin typeface="Cambria Math" panose="02040503050406030204" pitchFamily="18" charset="0"/>
                          </a:rPr>
                          <m:t>𝑃</m:t>
                        </m:r>
                      </m:e>
                      <m:sub>
                        <m:r>
                          <a:rPr lang="pl-PL" sz="1600" i="1">
                            <a:solidFill>
                              <a:schemeClr val="accent6">
                                <a:lumMod val="50000"/>
                              </a:schemeClr>
                            </a:solidFill>
                            <a:latin typeface="Cambria Math" panose="02040503050406030204" pitchFamily="18" charset="0"/>
                          </a:rPr>
                          <m:t>1</m:t>
                        </m:r>
                      </m:sub>
                    </m:sSub>
                  </m:oMath>
                </a14:m>
                <a:r>
                  <a:rPr lang="pl-PL" sz="1600" dirty="0"/>
                  <a:t>:</a:t>
                </a:r>
              </a:p>
              <a:p>
                <a:pPr>
                  <a:spcBef>
                    <a:spcPts val="600"/>
                  </a:spcBef>
                </a:pPr>
                <a:r>
                  <a:rPr lang="pl-PL" sz="1600" dirty="0"/>
                  <a:t>	kwadrat </a:t>
                </a:r>
                <a:r>
                  <a:rPr lang="pl-PL" sz="1600" dirty="0" err="1"/>
                  <a:t>czteropędu</a:t>
                </a:r>
                <a:r>
                  <a:rPr lang="pl-PL" sz="1600" dirty="0"/>
                  <a:t>: </a:t>
                </a:r>
                <a14:m>
                  <m:oMath xmlns:m="http://schemas.openxmlformats.org/officeDocument/2006/math">
                    <m:sSup>
                      <m:sSupPr>
                        <m:ctrlPr>
                          <a:rPr lang="pl-PL" sz="1600" i="1">
                            <a:latin typeface="Cambria Math" panose="02040503050406030204" pitchFamily="18" charset="0"/>
                          </a:rPr>
                        </m:ctrlPr>
                      </m:sSupPr>
                      <m:e>
                        <m:r>
                          <a:rPr lang="pl-PL" sz="1600" i="1">
                            <a:latin typeface="Cambria Math" panose="02040503050406030204" pitchFamily="18" charset="0"/>
                          </a:rPr>
                          <m:t>𝑀</m:t>
                        </m:r>
                      </m:e>
                      <m:sup>
                        <m:r>
                          <a:rPr lang="pl-PL" sz="1600" i="1">
                            <a:latin typeface="Cambria Math" panose="02040503050406030204" pitchFamily="18" charset="0"/>
                          </a:rPr>
                          <m:t>2</m:t>
                        </m:r>
                      </m:sup>
                    </m:sSup>
                    <m:r>
                      <a:rPr lang="pl-PL" sz="1600" i="1">
                        <a:latin typeface="Cambria Math" panose="02040503050406030204" pitchFamily="18" charset="0"/>
                        <a:ea typeface="Cambria Math" panose="02040503050406030204" pitchFamily="18" charset="0"/>
                      </a:rPr>
                      <m:t>≡</m:t>
                    </m:r>
                    <m:r>
                      <a:rPr lang="pl-PL" sz="1600" i="1">
                        <a:latin typeface="Cambria Math" panose="02040503050406030204" pitchFamily="18" charset="0"/>
                        <a:ea typeface="Cambria Math" panose="02040503050406030204" pitchFamily="18" charset="0"/>
                      </a:rPr>
                      <m:t>𝑠</m:t>
                    </m:r>
                    <m:r>
                      <a:rPr lang="pl-PL" sz="1600" i="1">
                        <a:latin typeface="Cambria Math" panose="02040503050406030204" pitchFamily="18" charset="0"/>
                        <a:ea typeface="Cambria Math" panose="02040503050406030204" pitchFamily="18" charset="0"/>
                      </a:rPr>
                      <m:t>=</m:t>
                    </m:r>
                    <m:sSup>
                      <m:sSupPr>
                        <m:ctrlPr>
                          <a:rPr lang="pl-PL" sz="1600" i="1">
                            <a:latin typeface="Cambria Math" panose="02040503050406030204" pitchFamily="18" charset="0"/>
                            <a:ea typeface="Cambria Math" panose="02040503050406030204" pitchFamily="18" charset="0"/>
                          </a:rPr>
                        </m:ctrlPr>
                      </m:sSupPr>
                      <m:e>
                        <m:d>
                          <m:dPr>
                            <m:ctrlPr>
                              <a:rPr lang="pl-PL" sz="1600" i="1">
                                <a:latin typeface="Cambria Math" panose="02040503050406030204" pitchFamily="18" charset="0"/>
                                <a:ea typeface="Cambria Math" panose="02040503050406030204" pitchFamily="18" charset="0"/>
                              </a:rPr>
                            </m:ctrlPr>
                          </m:dPr>
                          <m:e>
                            <m:sSub>
                              <m:sSubPr>
                                <m:ctrlPr>
                                  <a:rPr lang="pl-PL" sz="1600" i="1">
                                    <a:latin typeface="Cambria Math" panose="02040503050406030204" pitchFamily="18" charset="0"/>
                                  </a:rPr>
                                </m:ctrlPr>
                              </m:sSubPr>
                              <m:e>
                                <m:r>
                                  <a:rPr lang="pl-PL" sz="1600" i="1">
                                    <a:latin typeface="Cambria Math" panose="02040503050406030204" pitchFamily="18" charset="0"/>
                                  </a:rPr>
                                  <m:t>𝑃</m:t>
                                </m:r>
                              </m:e>
                              <m:sub>
                                <m:r>
                                  <a:rPr lang="pl-PL" sz="1600" i="1">
                                    <a:latin typeface="Cambria Math" panose="02040503050406030204" pitchFamily="18" charset="0"/>
                                  </a:rPr>
                                  <m:t>1</m:t>
                                </m:r>
                              </m:sub>
                            </m:sSub>
                            <m:r>
                              <a:rPr lang="pl-PL" sz="1600" i="1">
                                <a:latin typeface="Cambria Math" panose="02040503050406030204" pitchFamily="18" charset="0"/>
                              </a:rPr>
                              <m:t>+</m:t>
                            </m:r>
                            <m:sSub>
                              <m:sSubPr>
                                <m:ctrlPr>
                                  <a:rPr lang="pl-PL" sz="1600" i="1">
                                    <a:latin typeface="Cambria Math" panose="02040503050406030204" pitchFamily="18" charset="0"/>
                                  </a:rPr>
                                </m:ctrlPr>
                              </m:sSubPr>
                              <m:e>
                                <m:r>
                                  <a:rPr lang="pl-PL" sz="1600" i="1">
                                    <a:latin typeface="Cambria Math" panose="02040503050406030204" pitchFamily="18" charset="0"/>
                                  </a:rPr>
                                  <m:t>𝑃</m:t>
                                </m:r>
                              </m:e>
                              <m:sub>
                                <m:r>
                                  <a:rPr lang="pl-PL" sz="1600" i="1">
                                    <a:latin typeface="Cambria Math" panose="02040503050406030204" pitchFamily="18" charset="0"/>
                                  </a:rPr>
                                  <m:t>2</m:t>
                                </m:r>
                              </m:sub>
                            </m:sSub>
                          </m:e>
                        </m:d>
                      </m:e>
                      <m:sup>
                        <m:r>
                          <a:rPr lang="pl-PL" sz="1600" i="1">
                            <a:latin typeface="Cambria Math" panose="02040503050406030204" pitchFamily="18" charset="0"/>
                            <a:ea typeface="Cambria Math" panose="02040503050406030204" pitchFamily="18" charset="0"/>
                          </a:rPr>
                          <m:t>2</m:t>
                        </m:r>
                      </m:sup>
                    </m:sSup>
                  </m:oMath>
                </a14:m>
                <a:endParaRPr lang="pl-PL" sz="1600" dirty="0"/>
              </a:p>
              <a:p>
                <a:pPr marL="1200150" lvl="2" indent="-285750">
                  <a:spcBef>
                    <a:spcPts val="600"/>
                  </a:spcBef>
                  <a:buFontTx/>
                  <a:buChar char="-"/>
                </a:pPr>
                <a:r>
                  <a:rPr lang="pl-PL" sz="1600" dirty="0"/>
                  <a:t>jest to niezmiennik </a:t>
                </a:r>
                <a14:m>
                  <m:oMath xmlns:m="http://schemas.openxmlformats.org/officeDocument/2006/math">
                    <m:r>
                      <a:rPr lang="pl-PL" sz="1600" b="0" i="1" smtClean="0">
                        <a:latin typeface="Cambria Math" panose="02040503050406030204" pitchFamily="18" charset="0"/>
                      </a:rPr>
                      <m:t>𝑠</m:t>
                    </m:r>
                  </m:oMath>
                </a14:m>
                <a:r>
                  <a:rPr lang="pl-PL" sz="1600" dirty="0"/>
                  <a:t>;</a:t>
                </a:r>
              </a:p>
              <a:p>
                <a:pPr marL="1200150" lvl="2" indent="-285750">
                  <a:spcBef>
                    <a:spcPts val="600"/>
                  </a:spcBef>
                  <a:buFontTx/>
                  <a:buChar char="-"/>
                </a:pPr>
                <a:r>
                  <a:rPr lang="pl-PL" sz="1600" dirty="0"/>
                  <a:t>jest to masa niezmiennicza układu cząstek 1 i 2:</a:t>
                </a:r>
              </a:p>
              <a:p>
                <a:pPr marL="1200150" lvl="2" indent="-285750">
                  <a:buFontTx/>
                  <a:buChar char="-"/>
                </a:pPr>
                <a:endParaRPr lang="pl-PL" sz="1600" dirty="0"/>
              </a:p>
              <a:p>
                <a:pPr marL="285750" indent="-285750">
                  <a:buFont typeface="Wingdings" panose="05000000000000000000" pitchFamily="2" charset="2"/>
                  <a:buChar char="§"/>
                </a:pPr>
                <a:r>
                  <a:rPr lang="pl-PL" sz="1600" dirty="0"/>
                  <a:t>Liczymy: 		</a:t>
                </a:r>
                <a14:m>
                  <m:oMath xmlns:m="http://schemas.openxmlformats.org/officeDocument/2006/math">
                    <m:r>
                      <a:rPr lang="pl-PL" sz="1600" i="1">
                        <a:solidFill>
                          <a:srgbClr val="002060"/>
                        </a:solidFill>
                        <a:latin typeface="Cambria Math" panose="02040503050406030204" pitchFamily="18" charset="0"/>
                      </a:rPr>
                      <m:t>𝑠</m:t>
                    </m:r>
                    <m:r>
                      <a:rPr lang="pl-PL" sz="1600" i="1">
                        <a:solidFill>
                          <a:srgbClr val="002060"/>
                        </a:solidFill>
                        <a:latin typeface="Cambria Math" panose="02040503050406030204" pitchFamily="18" charset="0"/>
                      </a:rPr>
                      <m:t>=</m:t>
                    </m:r>
                    <m:sSup>
                      <m:sSupPr>
                        <m:ctrlPr>
                          <a:rPr lang="pl-PL" sz="1600" i="1">
                            <a:solidFill>
                              <a:srgbClr val="002060"/>
                            </a:solidFill>
                            <a:latin typeface="Cambria Math" panose="02040503050406030204" pitchFamily="18" charset="0"/>
                          </a:rPr>
                        </m:ctrlPr>
                      </m:sSupPr>
                      <m:e>
                        <m:d>
                          <m:dPr>
                            <m:ctrlPr>
                              <a:rPr lang="pl-PL" sz="1600" i="1">
                                <a:solidFill>
                                  <a:srgbClr val="002060"/>
                                </a:solidFill>
                                <a:latin typeface="Cambria Math" panose="02040503050406030204" pitchFamily="18" charset="0"/>
                              </a:rPr>
                            </m:ctrlPr>
                          </m:dPr>
                          <m:e>
                            <m:sSub>
                              <m:sSubPr>
                                <m:ctrlPr>
                                  <a:rPr lang="pl-PL" sz="1600" i="1">
                                    <a:solidFill>
                                      <a:srgbClr val="002060"/>
                                    </a:solidFill>
                                    <a:latin typeface="Cambria Math" panose="02040503050406030204" pitchFamily="18" charset="0"/>
                                  </a:rPr>
                                </m:ctrlPr>
                              </m:sSubPr>
                              <m:e>
                                <m:r>
                                  <a:rPr lang="pl-PL" sz="1600" b="0" i="1" smtClean="0">
                                    <a:solidFill>
                                      <a:srgbClr val="002060"/>
                                    </a:solidFill>
                                    <a:latin typeface="Cambria Math" panose="02040503050406030204" pitchFamily="18" charset="0"/>
                                  </a:rPr>
                                  <m:t>𝑃</m:t>
                                </m:r>
                              </m:e>
                              <m:sub>
                                <m:r>
                                  <a:rPr lang="pl-PL" sz="1600" i="1">
                                    <a:solidFill>
                                      <a:srgbClr val="002060"/>
                                    </a:solidFill>
                                    <a:latin typeface="Cambria Math" panose="02040503050406030204" pitchFamily="18" charset="0"/>
                                  </a:rPr>
                                  <m:t>1</m:t>
                                </m:r>
                              </m:sub>
                            </m:sSub>
                            <m:r>
                              <a:rPr lang="pl-PL" sz="1600" i="1">
                                <a:solidFill>
                                  <a:srgbClr val="002060"/>
                                </a:solidFill>
                                <a:latin typeface="Cambria Math" panose="02040503050406030204" pitchFamily="18" charset="0"/>
                              </a:rPr>
                              <m:t>+</m:t>
                            </m:r>
                            <m:sSub>
                              <m:sSubPr>
                                <m:ctrlPr>
                                  <a:rPr lang="pl-PL" sz="1600" i="1">
                                    <a:solidFill>
                                      <a:srgbClr val="002060"/>
                                    </a:solidFill>
                                    <a:latin typeface="Cambria Math" panose="02040503050406030204" pitchFamily="18" charset="0"/>
                                  </a:rPr>
                                </m:ctrlPr>
                              </m:sSubPr>
                              <m:e>
                                <m:r>
                                  <a:rPr lang="pl-PL" sz="1600" b="0" i="1" smtClean="0">
                                    <a:solidFill>
                                      <a:srgbClr val="002060"/>
                                    </a:solidFill>
                                    <a:latin typeface="Cambria Math" panose="02040503050406030204" pitchFamily="18" charset="0"/>
                                  </a:rPr>
                                  <m:t>𝑃</m:t>
                                </m:r>
                              </m:e>
                              <m:sub>
                                <m:r>
                                  <a:rPr lang="pl-PL" sz="1600" i="1">
                                    <a:solidFill>
                                      <a:srgbClr val="002060"/>
                                    </a:solidFill>
                                    <a:latin typeface="Cambria Math" panose="02040503050406030204" pitchFamily="18" charset="0"/>
                                  </a:rPr>
                                  <m:t>2</m:t>
                                </m:r>
                              </m:sub>
                            </m:sSub>
                          </m:e>
                        </m:d>
                      </m:e>
                      <m:sup>
                        <m:r>
                          <a:rPr lang="pl-PL" sz="1600" i="1">
                            <a:solidFill>
                              <a:srgbClr val="002060"/>
                            </a:solidFill>
                            <a:latin typeface="Cambria Math" panose="02040503050406030204" pitchFamily="18" charset="0"/>
                          </a:rPr>
                          <m:t>2</m:t>
                        </m:r>
                      </m:sup>
                    </m:sSup>
                    <m:r>
                      <a:rPr lang="pl-PL" sz="1600" i="1">
                        <a:solidFill>
                          <a:srgbClr val="002060"/>
                        </a:solidFill>
                        <a:latin typeface="Cambria Math" panose="02040503050406030204" pitchFamily="18" charset="0"/>
                      </a:rPr>
                      <m:t>=</m:t>
                    </m:r>
                    <m:sSup>
                      <m:sSupPr>
                        <m:ctrlPr>
                          <a:rPr lang="pl-PL" sz="1600" i="1">
                            <a:solidFill>
                              <a:srgbClr val="002060"/>
                            </a:solidFill>
                            <a:latin typeface="Cambria Math" panose="02040503050406030204" pitchFamily="18" charset="0"/>
                          </a:rPr>
                        </m:ctrlPr>
                      </m:sSupPr>
                      <m:e>
                        <m:d>
                          <m:dPr>
                            <m:ctrlPr>
                              <a:rPr lang="pl-PL" sz="1600" i="1">
                                <a:solidFill>
                                  <a:srgbClr val="002060"/>
                                </a:solidFill>
                                <a:latin typeface="Cambria Math" panose="02040503050406030204" pitchFamily="18" charset="0"/>
                              </a:rPr>
                            </m:ctrlPr>
                          </m:dPr>
                          <m:e>
                            <m:sSub>
                              <m:sSubPr>
                                <m:ctrlPr>
                                  <a:rPr lang="pl-PL" sz="1600" i="1">
                                    <a:solidFill>
                                      <a:srgbClr val="002060"/>
                                    </a:solidFill>
                                    <a:latin typeface="Cambria Math" panose="02040503050406030204" pitchFamily="18" charset="0"/>
                                  </a:rPr>
                                </m:ctrlPr>
                              </m:sSubPr>
                              <m:e>
                                <m:r>
                                  <a:rPr lang="pl-PL" sz="1600" i="1">
                                    <a:solidFill>
                                      <a:srgbClr val="002060"/>
                                    </a:solidFill>
                                    <a:latin typeface="Cambria Math" panose="02040503050406030204" pitchFamily="18" charset="0"/>
                                  </a:rPr>
                                  <m:t>𝐸</m:t>
                                </m:r>
                              </m:e>
                              <m:sub>
                                <m:r>
                                  <a:rPr lang="pl-PL" sz="1600" i="1">
                                    <a:solidFill>
                                      <a:srgbClr val="002060"/>
                                    </a:solidFill>
                                    <a:latin typeface="Cambria Math" panose="02040503050406030204" pitchFamily="18" charset="0"/>
                                  </a:rPr>
                                  <m:t>1</m:t>
                                </m:r>
                              </m:sub>
                            </m:sSub>
                            <m:r>
                              <a:rPr lang="pl-PL" sz="1600" i="1">
                                <a:solidFill>
                                  <a:srgbClr val="002060"/>
                                </a:solidFill>
                                <a:latin typeface="Cambria Math" panose="02040503050406030204" pitchFamily="18" charset="0"/>
                              </a:rPr>
                              <m:t>+</m:t>
                            </m:r>
                            <m:sSub>
                              <m:sSubPr>
                                <m:ctrlPr>
                                  <a:rPr lang="pl-PL" sz="1600" i="1">
                                    <a:solidFill>
                                      <a:srgbClr val="002060"/>
                                    </a:solidFill>
                                    <a:latin typeface="Cambria Math" panose="02040503050406030204" pitchFamily="18" charset="0"/>
                                  </a:rPr>
                                </m:ctrlPr>
                              </m:sSubPr>
                              <m:e>
                                <m:r>
                                  <a:rPr lang="pl-PL" sz="1600" i="1">
                                    <a:solidFill>
                                      <a:srgbClr val="002060"/>
                                    </a:solidFill>
                                    <a:latin typeface="Cambria Math" panose="02040503050406030204" pitchFamily="18" charset="0"/>
                                  </a:rPr>
                                  <m:t>𝐸</m:t>
                                </m:r>
                              </m:e>
                              <m:sub>
                                <m:r>
                                  <a:rPr lang="pl-PL" sz="1600" i="1">
                                    <a:solidFill>
                                      <a:srgbClr val="002060"/>
                                    </a:solidFill>
                                    <a:latin typeface="Cambria Math" panose="02040503050406030204" pitchFamily="18" charset="0"/>
                                  </a:rPr>
                                  <m:t>2</m:t>
                                </m:r>
                              </m:sub>
                            </m:sSub>
                          </m:e>
                        </m:d>
                      </m:e>
                      <m:sup>
                        <m:r>
                          <a:rPr lang="pl-PL" sz="1600" i="1">
                            <a:solidFill>
                              <a:srgbClr val="002060"/>
                            </a:solidFill>
                            <a:latin typeface="Cambria Math" panose="02040503050406030204" pitchFamily="18" charset="0"/>
                          </a:rPr>
                          <m:t>2</m:t>
                        </m:r>
                      </m:sup>
                    </m:sSup>
                    <m:r>
                      <a:rPr lang="pl-PL" sz="1600" i="1">
                        <a:solidFill>
                          <a:srgbClr val="002060"/>
                        </a:solidFill>
                        <a:latin typeface="Cambria Math" panose="02040503050406030204" pitchFamily="18" charset="0"/>
                      </a:rPr>
                      <m:t>−</m:t>
                    </m:r>
                    <m:sSup>
                      <m:sSupPr>
                        <m:ctrlPr>
                          <a:rPr lang="pl-PL" sz="1600" i="1">
                            <a:solidFill>
                              <a:srgbClr val="002060"/>
                            </a:solidFill>
                            <a:latin typeface="Cambria Math" panose="02040503050406030204" pitchFamily="18" charset="0"/>
                          </a:rPr>
                        </m:ctrlPr>
                      </m:sSupPr>
                      <m:e>
                        <m:d>
                          <m:dPr>
                            <m:ctrlPr>
                              <a:rPr lang="pl-PL" sz="1600" i="1">
                                <a:solidFill>
                                  <a:srgbClr val="002060"/>
                                </a:solidFill>
                                <a:latin typeface="Cambria Math" panose="02040503050406030204" pitchFamily="18" charset="0"/>
                              </a:rPr>
                            </m:ctrlPr>
                          </m:dPr>
                          <m:e>
                            <m:sSub>
                              <m:sSubPr>
                                <m:ctrlPr>
                                  <a:rPr lang="pl-PL" sz="1600" i="1">
                                    <a:solidFill>
                                      <a:srgbClr val="002060"/>
                                    </a:solidFill>
                                    <a:latin typeface="Cambria Math" panose="02040503050406030204" pitchFamily="18" charset="0"/>
                                  </a:rPr>
                                </m:ctrlPr>
                              </m:sSubPr>
                              <m:e>
                                <m:acc>
                                  <m:accPr>
                                    <m:chr m:val="⃗"/>
                                    <m:ctrlPr>
                                      <a:rPr lang="pl-PL" sz="1600" i="1">
                                        <a:solidFill>
                                          <a:srgbClr val="002060"/>
                                        </a:solidFill>
                                        <a:latin typeface="Cambria Math" panose="02040503050406030204" pitchFamily="18" charset="0"/>
                                      </a:rPr>
                                    </m:ctrlPr>
                                  </m:accPr>
                                  <m:e>
                                    <m:r>
                                      <a:rPr lang="pl-PL" sz="1600" i="1">
                                        <a:solidFill>
                                          <a:srgbClr val="002060"/>
                                        </a:solidFill>
                                        <a:latin typeface="Cambria Math" panose="02040503050406030204" pitchFamily="18" charset="0"/>
                                      </a:rPr>
                                      <m:t>𝑝</m:t>
                                    </m:r>
                                  </m:e>
                                </m:acc>
                              </m:e>
                              <m:sub>
                                <m:r>
                                  <a:rPr lang="pl-PL" sz="1600" i="1">
                                    <a:solidFill>
                                      <a:srgbClr val="002060"/>
                                    </a:solidFill>
                                    <a:latin typeface="Cambria Math" panose="02040503050406030204" pitchFamily="18" charset="0"/>
                                  </a:rPr>
                                  <m:t>1</m:t>
                                </m:r>
                              </m:sub>
                            </m:sSub>
                            <m:r>
                              <a:rPr lang="pl-PL" sz="1600" i="1">
                                <a:solidFill>
                                  <a:srgbClr val="002060"/>
                                </a:solidFill>
                                <a:latin typeface="Cambria Math" panose="02040503050406030204" pitchFamily="18" charset="0"/>
                              </a:rPr>
                              <m:t>+</m:t>
                            </m:r>
                            <m:sSub>
                              <m:sSubPr>
                                <m:ctrlPr>
                                  <a:rPr lang="pl-PL" sz="1600" i="1">
                                    <a:solidFill>
                                      <a:srgbClr val="002060"/>
                                    </a:solidFill>
                                    <a:latin typeface="Cambria Math" panose="02040503050406030204" pitchFamily="18" charset="0"/>
                                  </a:rPr>
                                </m:ctrlPr>
                              </m:sSubPr>
                              <m:e>
                                <m:acc>
                                  <m:accPr>
                                    <m:chr m:val="⃗"/>
                                    <m:ctrlPr>
                                      <a:rPr lang="pl-PL" sz="1600" i="1">
                                        <a:solidFill>
                                          <a:srgbClr val="002060"/>
                                        </a:solidFill>
                                        <a:latin typeface="Cambria Math" panose="02040503050406030204" pitchFamily="18" charset="0"/>
                                      </a:rPr>
                                    </m:ctrlPr>
                                  </m:accPr>
                                  <m:e>
                                    <m:r>
                                      <a:rPr lang="pl-PL" sz="1600" i="1">
                                        <a:solidFill>
                                          <a:srgbClr val="002060"/>
                                        </a:solidFill>
                                        <a:latin typeface="Cambria Math" panose="02040503050406030204" pitchFamily="18" charset="0"/>
                                      </a:rPr>
                                      <m:t>𝑝</m:t>
                                    </m:r>
                                  </m:e>
                                </m:acc>
                              </m:e>
                              <m:sub>
                                <m:r>
                                  <a:rPr lang="pl-PL" sz="1600" i="1">
                                    <a:solidFill>
                                      <a:srgbClr val="002060"/>
                                    </a:solidFill>
                                    <a:latin typeface="Cambria Math" panose="02040503050406030204" pitchFamily="18" charset="0"/>
                                  </a:rPr>
                                  <m:t>2</m:t>
                                </m:r>
                              </m:sub>
                            </m:sSub>
                          </m:e>
                        </m:d>
                      </m:e>
                      <m:sup>
                        <m:r>
                          <a:rPr lang="pl-PL" sz="1600" i="1">
                            <a:solidFill>
                              <a:srgbClr val="002060"/>
                            </a:solidFill>
                            <a:latin typeface="Cambria Math" panose="02040503050406030204" pitchFamily="18" charset="0"/>
                          </a:rPr>
                          <m:t>2</m:t>
                        </m:r>
                      </m:sup>
                    </m:sSup>
                    <m:r>
                      <a:rPr lang="pl-PL" sz="1600" i="1">
                        <a:solidFill>
                          <a:srgbClr val="002060"/>
                        </a:solidFill>
                        <a:latin typeface="Cambria Math" panose="02040503050406030204" pitchFamily="18" charset="0"/>
                      </a:rPr>
                      <m:t>=</m:t>
                    </m:r>
                  </m:oMath>
                </a14:m>
                <a:endParaRPr lang="pl-PL" sz="1600" dirty="0">
                  <a:solidFill>
                    <a:srgbClr val="002060"/>
                  </a:solidFill>
                </a:endParaRPr>
              </a:p>
              <a:p>
                <a:pPr algn="ctr"/>
                <a:r>
                  <a:rPr lang="pl-PL" sz="1600" dirty="0">
                    <a:solidFill>
                      <a:srgbClr val="002060"/>
                    </a:solidFill>
                  </a:rPr>
                  <a:t>…</a:t>
                </a:r>
              </a:p>
              <a:p>
                <a:pPr algn="ctr"/>
                <a14:m>
                  <m:oMathPara xmlns:m="http://schemas.openxmlformats.org/officeDocument/2006/math">
                    <m:oMathParaPr>
                      <m:jc m:val="centerGroup"/>
                    </m:oMathParaPr>
                    <m:oMath xmlns:m="http://schemas.openxmlformats.org/officeDocument/2006/math">
                      <m:r>
                        <a:rPr lang="pl-PL" sz="1600" i="1">
                          <a:solidFill>
                            <a:srgbClr val="002060"/>
                          </a:solidFill>
                          <a:latin typeface="Cambria Math" panose="02040503050406030204" pitchFamily="18" charset="0"/>
                        </a:rPr>
                        <m:t>=</m:t>
                      </m:r>
                      <m:sSubSup>
                        <m:sSubSupPr>
                          <m:ctrlPr>
                            <a:rPr lang="pl-PL" sz="1600" i="1">
                              <a:solidFill>
                                <a:srgbClr val="002060"/>
                              </a:solidFill>
                              <a:latin typeface="Cambria Math" panose="02040503050406030204" pitchFamily="18" charset="0"/>
                            </a:rPr>
                          </m:ctrlPr>
                        </m:sSubSupPr>
                        <m:e>
                          <m:r>
                            <a:rPr lang="pl-PL" sz="1600" i="1">
                              <a:solidFill>
                                <a:srgbClr val="002060"/>
                              </a:solidFill>
                              <a:latin typeface="Cambria Math" panose="02040503050406030204" pitchFamily="18" charset="0"/>
                            </a:rPr>
                            <m:t>𝑚</m:t>
                          </m:r>
                        </m:e>
                        <m:sub>
                          <m:r>
                            <a:rPr lang="pl-PL" sz="1600" i="1">
                              <a:solidFill>
                                <a:srgbClr val="002060"/>
                              </a:solidFill>
                              <a:latin typeface="Cambria Math" panose="02040503050406030204" pitchFamily="18" charset="0"/>
                            </a:rPr>
                            <m:t>1</m:t>
                          </m:r>
                        </m:sub>
                        <m:sup>
                          <m:r>
                            <a:rPr lang="pl-PL" sz="1600" i="1">
                              <a:solidFill>
                                <a:srgbClr val="002060"/>
                              </a:solidFill>
                              <a:latin typeface="Cambria Math" panose="02040503050406030204" pitchFamily="18" charset="0"/>
                            </a:rPr>
                            <m:t>2</m:t>
                          </m:r>
                        </m:sup>
                      </m:sSubSup>
                      <m:r>
                        <a:rPr lang="pl-PL" sz="1600" i="1">
                          <a:solidFill>
                            <a:srgbClr val="002060"/>
                          </a:solidFill>
                          <a:latin typeface="Cambria Math" panose="02040503050406030204" pitchFamily="18" charset="0"/>
                        </a:rPr>
                        <m:t>+</m:t>
                      </m:r>
                      <m:sSubSup>
                        <m:sSubSupPr>
                          <m:ctrlPr>
                            <a:rPr lang="pl-PL" sz="1600" i="1">
                              <a:solidFill>
                                <a:srgbClr val="002060"/>
                              </a:solidFill>
                              <a:latin typeface="Cambria Math" panose="02040503050406030204" pitchFamily="18" charset="0"/>
                            </a:rPr>
                          </m:ctrlPr>
                        </m:sSubSupPr>
                        <m:e>
                          <m:r>
                            <a:rPr lang="pl-PL" sz="1600" i="1">
                              <a:solidFill>
                                <a:srgbClr val="002060"/>
                              </a:solidFill>
                              <a:latin typeface="Cambria Math" panose="02040503050406030204" pitchFamily="18" charset="0"/>
                            </a:rPr>
                            <m:t>𝑚</m:t>
                          </m:r>
                        </m:e>
                        <m:sub>
                          <m:r>
                            <a:rPr lang="pl-PL" sz="1600" i="1">
                              <a:solidFill>
                                <a:srgbClr val="002060"/>
                              </a:solidFill>
                              <a:latin typeface="Cambria Math" panose="02040503050406030204" pitchFamily="18" charset="0"/>
                            </a:rPr>
                            <m:t>2</m:t>
                          </m:r>
                        </m:sub>
                        <m:sup>
                          <m:r>
                            <a:rPr lang="pl-PL" sz="1600" i="1">
                              <a:solidFill>
                                <a:srgbClr val="002060"/>
                              </a:solidFill>
                              <a:latin typeface="Cambria Math" panose="02040503050406030204" pitchFamily="18" charset="0"/>
                            </a:rPr>
                            <m:t>2</m:t>
                          </m:r>
                        </m:sup>
                      </m:sSubSup>
                      <m:r>
                        <a:rPr lang="pl-PL" sz="1600" i="1">
                          <a:solidFill>
                            <a:srgbClr val="002060"/>
                          </a:solidFill>
                          <a:latin typeface="Cambria Math" panose="02040503050406030204" pitchFamily="18" charset="0"/>
                        </a:rPr>
                        <m:t>+2</m:t>
                      </m:r>
                      <m:d>
                        <m:dPr>
                          <m:ctrlPr>
                            <a:rPr lang="pl-PL" sz="1600" i="1">
                              <a:solidFill>
                                <a:srgbClr val="002060"/>
                              </a:solidFill>
                              <a:latin typeface="Cambria Math" panose="02040503050406030204" pitchFamily="18" charset="0"/>
                            </a:rPr>
                          </m:ctrlPr>
                        </m:dPr>
                        <m:e>
                          <m:sSub>
                            <m:sSubPr>
                              <m:ctrlPr>
                                <a:rPr lang="pl-PL" sz="1600" i="1">
                                  <a:solidFill>
                                    <a:srgbClr val="002060"/>
                                  </a:solidFill>
                                  <a:latin typeface="Cambria Math" panose="02040503050406030204" pitchFamily="18" charset="0"/>
                                </a:rPr>
                              </m:ctrlPr>
                            </m:sSubPr>
                            <m:e>
                              <m:r>
                                <a:rPr lang="pl-PL" sz="1600" i="1">
                                  <a:solidFill>
                                    <a:srgbClr val="002060"/>
                                  </a:solidFill>
                                  <a:latin typeface="Cambria Math" panose="02040503050406030204" pitchFamily="18" charset="0"/>
                                </a:rPr>
                                <m:t>𝐸</m:t>
                              </m:r>
                            </m:e>
                            <m:sub>
                              <m:r>
                                <a:rPr lang="pl-PL" sz="1600" i="1">
                                  <a:solidFill>
                                    <a:srgbClr val="002060"/>
                                  </a:solidFill>
                                  <a:latin typeface="Cambria Math" panose="02040503050406030204" pitchFamily="18" charset="0"/>
                                </a:rPr>
                                <m:t>1</m:t>
                              </m:r>
                            </m:sub>
                          </m:sSub>
                          <m:sSub>
                            <m:sSubPr>
                              <m:ctrlPr>
                                <a:rPr lang="pl-PL" sz="1600" i="1">
                                  <a:solidFill>
                                    <a:srgbClr val="002060"/>
                                  </a:solidFill>
                                  <a:latin typeface="Cambria Math" panose="02040503050406030204" pitchFamily="18" charset="0"/>
                                </a:rPr>
                              </m:ctrlPr>
                            </m:sSubPr>
                            <m:e>
                              <m:r>
                                <a:rPr lang="pl-PL" sz="1600" i="1">
                                  <a:solidFill>
                                    <a:srgbClr val="002060"/>
                                  </a:solidFill>
                                  <a:latin typeface="Cambria Math" panose="02040503050406030204" pitchFamily="18" charset="0"/>
                                </a:rPr>
                                <m:t>𝐸</m:t>
                              </m:r>
                            </m:e>
                            <m:sub>
                              <m:r>
                                <a:rPr lang="pl-PL" sz="1600" i="1">
                                  <a:solidFill>
                                    <a:srgbClr val="002060"/>
                                  </a:solidFill>
                                  <a:latin typeface="Cambria Math" panose="02040503050406030204" pitchFamily="18" charset="0"/>
                                </a:rPr>
                                <m:t>2</m:t>
                              </m:r>
                            </m:sub>
                          </m:sSub>
                          <m:r>
                            <a:rPr lang="pl-PL" sz="1600" i="1">
                              <a:solidFill>
                                <a:srgbClr val="002060"/>
                              </a:solidFill>
                              <a:latin typeface="Cambria Math" panose="02040503050406030204" pitchFamily="18" charset="0"/>
                            </a:rPr>
                            <m:t>−</m:t>
                          </m:r>
                          <m:d>
                            <m:dPr>
                              <m:begChr m:val="|"/>
                              <m:endChr m:val="|"/>
                              <m:ctrlPr>
                                <a:rPr lang="pl-PL" sz="1600" i="1">
                                  <a:solidFill>
                                    <a:srgbClr val="002060"/>
                                  </a:solidFill>
                                  <a:latin typeface="Cambria Math" panose="02040503050406030204" pitchFamily="18" charset="0"/>
                                </a:rPr>
                              </m:ctrlPr>
                            </m:dPr>
                            <m:e>
                              <m:sSub>
                                <m:sSubPr>
                                  <m:ctrlPr>
                                    <a:rPr lang="pl-PL" sz="1600" i="1">
                                      <a:solidFill>
                                        <a:srgbClr val="002060"/>
                                      </a:solidFill>
                                      <a:latin typeface="Cambria Math" panose="02040503050406030204" pitchFamily="18" charset="0"/>
                                    </a:rPr>
                                  </m:ctrlPr>
                                </m:sSubPr>
                                <m:e>
                                  <m:acc>
                                    <m:accPr>
                                      <m:chr m:val="⃗"/>
                                      <m:ctrlPr>
                                        <a:rPr lang="pl-PL" sz="1600" i="1">
                                          <a:solidFill>
                                            <a:srgbClr val="002060"/>
                                          </a:solidFill>
                                          <a:latin typeface="Cambria Math" panose="02040503050406030204" pitchFamily="18" charset="0"/>
                                        </a:rPr>
                                      </m:ctrlPr>
                                    </m:accPr>
                                    <m:e>
                                      <m:r>
                                        <a:rPr lang="pl-PL" sz="1600" i="1">
                                          <a:solidFill>
                                            <a:srgbClr val="002060"/>
                                          </a:solidFill>
                                          <a:latin typeface="Cambria Math" panose="02040503050406030204" pitchFamily="18" charset="0"/>
                                        </a:rPr>
                                        <m:t>𝑝</m:t>
                                      </m:r>
                                    </m:e>
                                  </m:acc>
                                </m:e>
                                <m:sub>
                                  <m:r>
                                    <a:rPr lang="pl-PL" sz="1600" i="1">
                                      <a:solidFill>
                                        <a:srgbClr val="002060"/>
                                      </a:solidFill>
                                      <a:latin typeface="Cambria Math" panose="02040503050406030204" pitchFamily="18" charset="0"/>
                                    </a:rPr>
                                    <m:t>1</m:t>
                                  </m:r>
                                </m:sub>
                              </m:sSub>
                            </m:e>
                          </m:d>
                          <m:r>
                            <a:rPr lang="pl-PL" sz="1600" i="1">
                              <a:solidFill>
                                <a:srgbClr val="002060"/>
                              </a:solidFill>
                              <a:latin typeface="Cambria Math" panose="02040503050406030204" pitchFamily="18" charset="0"/>
                            </a:rPr>
                            <m:t> </m:t>
                          </m:r>
                          <m:d>
                            <m:dPr>
                              <m:begChr m:val="|"/>
                              <m:endChr m:val="|"/>
                              <m:ctrlPr>
                                <a:rPr lang="pl-PL" sz="1600" i="1">
                                  <a:solidFill>
                                    <a:srgbClr val="002060"/>
                                  </a:solidFill>
                                  <a:latin typeface="Cambria Math" panose="02040503050406030204" pitchFamily="18" charset="0"/>
                                </a:rPr>
                              </m:ctrlPr>
                            </m:dPr>
                            <m:e>
                              <m:sSub>
                                <m:sSubPr>
                                  <m:ctrlPr>
                                    <a:rPr lang="pl-PL" sz="1600" i="1">
                                      <a:solidFill>
                                        <a:srgbClr val="002060"/>
                                      </a:solidFill>
                                      <a:latin typeface="Cambria Math" panose="02040503050406030204" pitchFamily="18" charset="0"/>
                                    </a:rPr>
                                  </m:ctrlPr>
                                </m:sSubPr>
                                <m:e>
                                  <m:acc>
                                    <m:accPr>
                                      <m:chr m:val="⃗"/>
                                      <m:ctrlPr>
                                        <a:rPr lang="pl-PL" sz="1600" i="1">
                                          <a:solidFill>
                                            <a:srgbClr val="002060"/>
                                          </a:solidFill>
                                          <a:latin typeface="Cambria Math" panose="02040503050406030204" pitchFamily="18" charset="0"/>
                                        </a:rPr>
                                      </m:ctrlPr>
                                    </m:accPr>
                                    <m:e>
                                      <m:r>
                                        <a:rPr lang="pl-PL" sz="1600" i="1">
                                          <a:solidFill>
                                            <a:srgbClr val="002060"/>
                                          </a:solidFill>
                                          <a:latin typeface="Cambria Math" panose="02040503050406030204" pitchFamily="18" charset="0"/>
                                        </a:rPr>
                                        <m:t>𝑝</m:t>
                                      </m:r>
                                    </m:e>
                                  </m:acc>
                                </m:e>
                                <m:sub>
                                  <m:r>
                                    <a:rPr lang="pl-PL" sz="1600" i="1">
                                      <a:solidFill>
                                        <a:srgbClr val="002060"/>
                                      </a:solidFill>
                                      <a:latin typeface="Cambria Math" panose="02040503050406030204" pitchFamily="18" charset="0"/>
                                    </a:rPr>
                                    <m:t>2</m:t>
                                  </m:r>
                                </m:sub>
                              </m:sSub>
                            </m:e>
                          </m:d>
                          <m:r>
                            <a:rPr lang="pl-PL" sz="1600" i="1">
                              <a:solidFill>
                                <a:srgbClr val="002060"/>
                              </a:solidFill>
                              <a:latin typeface="Cambria Math" panose="02040503050406030204" pitchFamily="18" charset="0"/>
                            </a:rPr>
                            <m:t> </m:t>
                          </m:r>
                          <m:func>
                            <m:funcPr>
                              <m:ctrlPr>
                                <a:rPr lang="pl-PL" sz="1600" i="1">
                                  <a:solidFill>
                                    <a:srgbClr val="C00000"/>
                                  </a:solidFill>
                                  <a:latin typeface="Cambria Math" panose="02040503050406030204" pitchFamily="18" charset="0"/>
                                </a:rPr>
                              </m:ctrlPr>
                            </m:funcPr>
                            <m:fName>
                              <m:r>
                                <m:rPr>
                                  <m:sty m:val="p"/>
                                </m:rPr>
                                <a:rPr lang="pl-PL" sz="1600">
                                  <a:solidFill>
                                    <a:srgbClr val="C00000"/>
                                  </a:solidFill>
                                  <a:latin typeface="Cambria Math" panose="02040503050406030204" pitchFamily="18" charset="0"/>
                                </a:rPr>
                                <m:t>cos</m:t>
                              </m:r>
                            </m:fName>
                            <m:e>
                              <m:r>
                                <a:rPr lang="pl-PL" sz="1600" i="1">
                                  <a:solidFill>
                                    <a:srgbClr val="C00000"/>
                                  </a:solidFill>
                                  <a:latin typeface="Cambria Math" panose="02040503050406030204" pitchFamily="18" charset="0"/>
                                  <a:ea typeface="Cambria Math" panose="02040503050406030204" pitchFamily="18" charset="0"/>
                                </a:rPr>
                                <m:t>∢</m:t>
                              </m:r>
                              <m:d>
                                <m:dPr>
                                  <m:ctrlPr>
                                    <a:rPr lang="pl-PL" sz="1600" i="1">
                                      <a:solidFill>
                                        <a:srgbClr val="C00000"/>
                                      </a:solidFill>
                                      <a:latin typeface="Cambria Math" panose="02040503050406030204" pitchFamily="18" charset="0"/>
                                      <a:ea typeface="Cambria Math" panose="02040503050406030204" pitchFamily="18" charset="0"/>
                                    </a:rPr>
                                  </m:ctrlPr>
                                </m:dPr>
                                <m:e>
                                  <m:sSub>
                                    <m:sSubPr>
                                      <m:ctrlPr>
                                        <a:rPr lang="pl-PL" sz="1600" i="1">
                                          <a:solidFill>
                                            <a:srgbClr val="C00000"/>
                                          </a:solidFill>
                                          <a:latin typeface="Cambria Math" panose="02040503050406030204" pitchFamily="18" charset="0"/>
                                        </a:rPr>
                                      </m:ctrlPr>
                                    </m:sSubPr>
                                    <m:e>
                                      <m:acc>
                                        <m:accPr>
                                          <m:chr m:val="⃗"/>
                                          <m:ctrlPr>
                                            <a:rPr lang="pl-PL" sz="1600" i="1">
                                              <a:solidFill>
                                                <a:srgbClr val="C00000"/>
                                              </a:solidFill>
                                              <a:latin typeface="Cambria Math" panose="02040503050406030204" pitchFamily="18" charset="0"/>
                                            </a:rPr>
                                          </m:ctrlPr>
                                        </m:accPr>
                                        <m:e>
                                          <m:r>
                                            <a:rPr lang="pl-PL" sz="1600" i="1">
                                              <a:solidFill>
                                                <a:srgbClr val="C00000"/>
                                              </a:solidFill>
                                              <a:latin typeface="Cambria Math" panose="02040503050406030204" pitchFamily="18" charset="0"/>
                                            </a:rPr>
                                            <m:t>𝑝</m:t>
                                          </m:r>
                                        </m:e>
                                      </m:acc>
                                    </m:e>
                                    <m:sub>
                                      <m:r>
                                        <a:rPr lang="pl-PL" sz="1600" i="1">
                                          <a:solidFill>
                                            <a:srgbClr val="C00000"/>
                                          </a:solidFill>
                                          <a:latin typeface="Cambria Math" panose="02040503050406030204" pitchFamily="18" charset="0"/>
                                        </a:rPr>
                                        <m:t>1</m:t>
                                      </m:r>
                                    </m:sub>
                                  </m:sSub>
                                  <m:r>
                                    <a:rPr lang="pl-PL" sz="1600" i="1">
                                      <a:solidFill>
                                        <a:srgbClr val="C00000"/>
                                      </a:solidFill>
                                      <a:latin typeface="Cambria Math" panose="02040503050406030204" pitchFamily="18" charset="0"/>
                                    </a:rPr>
                                    <m:t>,</m:t>
                                  </m:r>
                                  <m:sSub>
                                    <m:sSubPr>
                                      <m:ctrlPr>
                                        <a:rPr lang="pl-PL" sz="1600" i="1">
                                          <a:solidFill>
                                            <a:srgbClr val="C00000"/>
                                          </a:solidFill>
                                          <a:latin typeface="Cambria Math" panose="02040503050406030204" pitchFamily="18" charset="0"/>
                                        </a:rPr>
                                      </m:ctrlPr>
                                    </m:sSubPr>
                                    <m:e>
                                      <m:acc>
                                        <m:accPr>
                                          <m:chr m:val="⃗"/>
                                          <m:ctrlPr>
                                            <a:rPr lang="pl-PL" sz="1600" i="1">
                                              <a:solidFill>
                                                <a:srgbClr val="C00000"/>
                                              </a:solidFill>
                                              <a:latin typeface="Cambria Math" panose="02040503050406030204" pitchFamily="18" charset="0"/>
                                            </a:rPr>
                                          </m:ctrlPr>
                                        </m:accPr>
                                        <m:e>
                                          <m:r>
                                            <a:rPr lang="pl-PL" sz="1600" i="1">
                                              <a:solidFill>
                                                <a:srgbClr val="C00000"/>
                                              </a:solidFill>
                                              <a:latin typeface="Cambria Math" panose="02040503050406030204" pitchFamily="18" charset="0"/>
                                            </a:rPr>
                                            <m:t>𝑝</m:t>
                                          </m:r>
                                        </m:e>
                                      </m:acc>
                                    </m:e>
                                    <m:sub>
                                      <m:r>
                                        <a:rPr lang="pl-PL" sz="1600" i="1">
                                          <a:solidFill>
                                            <a:srgbClr val="C00000"/>
                                          </a:solidFill>
                                          <a:latin typeface="Cambria Math" panose="02040503050406030204" pitchFamily="18" charset="0"/>
                                        </a:rPr>
                                        <m:t>2</m:t>
                                      </m:r>
                                    </m:sub>
                                  </m:sSub>
                                </m:e>
                              </m:d>
                            </m:e>
                          </m:func>
                        </m:e>
                      </m:d>
                    </m:oMath>
                  </m:oMathPara>
                </a14:m>
                <a:endParaRPr lang="pl-PL" sz="1600" dirty="0">
                  <a:solidFill>
                    <a:srgbClr val="002060"/>
                  </a:solidFill>
                </a:endParaRPr>
              </a:p>
              <a:p>
                <a:endParaRPr lang="pl-PL" sz="1600" dirty="0"/>
              </a:p>
              <a:p>
                <a:pPr marL="285750" indent="-285750">
                  <a:spcBef>
                    <a:spcPts val="600"/>
                  </a:spcBef>
                  <a:buFont typeface="Wingdings" panose="05000000000000000000" pitchFamily="2" charset="2"/>
                  <a:buChar char="§"/>
                </a:pPr>
                <a:r>
                  <a:rPr lang="pl-PL" sz="1600" dirty="0"/>
                  <a:t>Przy zderzeniach cząstek przeciwbieżnych: </a:t>
                </a:r>
                <a14:m>
                  <m:oMath xmlns:m="http://schemas.openxmlformats.org/officeDocument/2006/math">
                    <m:func>
                      <m:funcPr>
                        <m:ctrlPr>
                          <a:rPr lang="pl-PL" sz="1600" i="1">
                            <a:solidFill>
                              <a:schemeClr val="accent6">
                                <a:lumMod val="50000"/>
                              </a:schemeClr>
                            </a:solidFill>
                            <a:latin typeface="Cambria Math" panose="02040503050406030204" pitchFamily="18" charset="0"/>
                          </a:rPr>
                        </m:ctrlPr>
                      </m:funcPr>
                      <m:fName>
                        <m:r>
                          <m:rPr>
                            <m:sty m:val="p"/>
                          </m:rPr>
                          <a:rPr lang="pl-PL" sz="1600">
                            <a:solidFill>
                              <a:schemeClr val="accent6">
                                <a:lumMod val="50000"/>
                              </a:schemeClr>
                            </a:solidFill>
                            <a:latin typeface="Cambria Math" panose="02040503050406030204" pitchFamily="18" charset="0"/>
                          </a:rPr>
                          <m:t>cos</m:t>
                        </m:r>
                      </m:fName>
                      <m:e>
                        <m:r>
                          <a:rPr lang="pl-PL" sz="1600" i="1">
                            <a:solidFill>
                              <a:schemeClr val="accent6">
                                <a:lumMod val="50000"/>
                              </a:schemeClr>
                            </a:solidFill>
                            <a:latin typeface="Cambria Math" panose="02040503050406030204" pitchFamily="18" charset="0"/>
                            <a:ea typeface="Cambria Math" panose="02040503050406030204" pitchFamily="18" charset="0"/>
                          </a:rPr>
                          <m:t>∢</m:t>
                        </m:r>
                        <m:d>
                          <m:dPr>
                            <m:ctrlPr>
                              <a:rPr lang="pl-PL" sz="1600" i="1">
                                <a:solidFill>
                                  <a:schemeClr val="accent6">
                                    <a:lumMod val="50000"/>
                                  </a:schemeClr>
                                </a:solidFill>
                                <a:latin typeface="Cambria Math" panose="02040503050406030204" pitchFamily="18" charset="0"/>
                                <a:ea typeface="Cambria Math" panose="02040503050406030204" pitchFamily="18" charset="0"/>
                              </a:rPr>
                            </m:ctrlPr>
                          </m:dPr>
                          <m:e>
                            <m:sSub>
                              <m:sSubPr>
                                <m:ctrlPr>
                                  <a:rPr lang="pl-PL" sz="1600" i="1">
                                    <a:solidFill>
                                      <a:schemeClr val="accent6">
                                        <a:lumMod val="50000"/>
                                      </a:schemeClr>
                                    </a:solidFill>
                                    <a:latin typeface="Cambria Math" panose="02040503050406030204" pitchFamily="18" charset="0"/>
                                  </a:rPr>
                                </m:ctrlPr>
                              </m:sSubPr>
                              <m:e>
                                <m:acc>
                                  <m:accPr>
                                    <m:chr m:val="⃗"/>
                                    <m:ctrlPr>
                                      <a:rPr lang="pl-PL" sz="1600" i="1">
                                        <a:solidFill>
                                          <a:schemeClr val="accent6">
                                            <a:lumMod val="50000"/>
                                          </a:schemeClr>
                                        </a:solidFill>
                                        <a:latin typeface="Cambria Math" panose="02040503050406030204" pitchFamily="18" charset="0"/>
                                      </a:rPr>
                                    </m:ctrlPr>
                                  </m:accPr>
                                  <m:e>
                                    <m:r>
                                      <a:rPr lang="pl-PL" sz="1600" i="1">
                                        <a:solidFill>
                                          <a:schemeClr val="accent6">
                                            <a:lumMod val="50000"/>
                                          </a:schemeClr>
                                        </a:solidFill>
                                        <a:latin typeface="Cambria Math" panose="02040503050406030204" pitchFamily="18" charset="0"/>
                                      </a:rPr>
                                      <m:t>𝑝</m:t>
                                    </m:r>
                                  </m:e>
                                </m:acc>
                              </m:e>
                              <m:sub>
                                <m:r>
                                  <a:rPr lang="pl-PL" sz="1600" i="1">
                                    <a:solidFill>
                                      <a:schemeClr val="accent6">
                                        <a:lumMod val="50000"/>
                                      </a:schemeClr>
                                    </a:solidFill>
                                    <a:latin typeface="Cambria Math" panose="02040503050406030204" pitchFamily="18" charset="0"/>
                                  </a:rPr>
                                  <m:t>1</m:t>
                                </m:r>
                              </m:sub>
                            </m:sSub>
                            <m:r>
                              <a:rPr lang="pl-PL" sz="1600" i="1">
                                <a:solidFill>
                                  <a:schemeClr val="accent6">
                                    <a:lumMod val="50000"/>
                                  </a:schemeClr>
                                </a:solidFill>
                                <a:latin typeface="Cambria Math" panose="02040503050406030204" pitchFamily="18" charset="0"/>
                              </a:rPr>
                              <m:t>,</m:t>
                            </m:r>
                            <m:sSub>
                              <m:sSubPr>
                                <m:ctrlPr>
                                  <a:rPr lang="pl-PL" sz="1600" i="1">
                                    <a:solidFill>
                                      <a:schemeClr val="accent6">
                                        <a:lumMod val="50000"/>
                                      </a:schemeClr>
                                    </a:solidFill>
                                    <a:latin typeface="Cambria Math" panose="02040503050406030204" pitchFamily="18" charset="0"/>
                                  </a:rPr>
                                </m:ctrlPr>
                              </m:sSubPr>
                              <m:e>
                                <m:acc>
                                  <m:accPr>
                                    <m:chr m:val="⃗"/>
                                    <m:ctrlPr>
                                      <a:rPr lang="pl-PL" sz="1600" i="1">
                                        <a:solidFill>
                                          <a:schemeClr val="accent6">
                                            <a:lumMod val="50000"/>
                                          </a:schemeClr>
                                        </a:solidFill>
                                        <a:latin typeface="Cambria Math" panose="02040503050406030204" pitchFamily="18" charset="0"/>
                                      </a:rPr>
                                    </m:ctrlPr>
                                  </m:accPr>
                                  <m:e>
                                    <m:r>
                                      <a:rPr lang="pl-PL" sz="1600" i="1">
                                        <a:solidFill>
                                          <a:schemeClr val="accent6">
                                            <a:lumMod val="50000"/>
                                          </a:schemeClr>
                                        </a:solidFill>
                                        <a:latin typeface="Cambria Math" panose="02040503050406030204" pitchFamily="18" charset="0"/>
                                      </a:rPr>
                                      <m:t>𝑝</m:t>
                                    </m:r>
                                  </m:e>
                                </m:acc>
                              </m:e>
                              <m:sub>
                                <m:r>
                                  <a:rPr lang="pl-PL" sz="1600" i="1">
                                    <a:solidFill>
                                      <a:schemeClr val="accent6">
                                        <a:lumMod val="50000"/>
                                      </a:schemeClr>
                                    </a:solidFill>
                                    <a:latin typeface="Cambria Math" panose="02040503050406030204" pitchFamily="18" charset="0"/>
                                  </a:rPr>
                                  <m:t>2</m:t>
                                </m:r>
                              </m:sub>
                            </m:sSub>
                          </m:e>
                        </m:d>
                        <m:r>
                          <a:rPr lang="pl-PL" sz="1600" i="1">
                            <a:solidFill>
                              <a:schemeClr val="accent6">
                                <a:lumMod val="50000"/>
                              </a:schemeClr>
                            </a:solidFill>
                            <a:latin typeface="Cambria Math" panose="02040503050406030204" pitchFamily="18" charset="0"/>
                          </a:rPr>
                          <m:t>=−1</m:t>
                        </m:r>
                      </m:e>
                    </m:func>
                    <m:r>
                      <a:rPr lang="pl-PL" sz="1600" i="1">
                        <a:solidFill>
                          <a:schemeClr val="accent6">
                            <a:lumMod val="50000"/>
                          </a:schemeClr>
                        </a:solidFill>
                        <a:latin typeface="Cambria Math" panose="02040503050406030204" pitchFamily="18" charset="0"/>
                      </a:rPr>
                      <m:t>, </m:t>
                    </m:r>
                  </m:oMath>
                </a14:m>
                <a:endParaRPr lang="pl-PL" sz="1600" dirty="0"/>
              </a:p>
              <a:p>
                <a:pPr>
                  <a:spcBef>
                    <a:spcPts val="600"/>
                  </a:spcBef>
                </a:pPr>
                <a:r>
                  <a:rPr lang="pl-PL" sz="1600" dirty="0"/>
                  <a:t>	a dla cząstek relatywistycznych: </a:t>
                </a:r>
                <a14:m>
                  <m:oMath xmlns:m="http://schemas.openxmlformats.org/officeDocument/2006/math">
                    <m:r>
                      <a:rPr lang="pl-PL" sz="1600" b="0" i="1" smtClean="0">
                        <a:latin typeface="Cambria Math" panose="02040503050406030204" pitchFamily="18" charset="0"/>
                      </a:rPr>
                      <m:t>𝐸</m:t>
                    </m:r>
                    <m:r>
                      <a:rPr lang="pl-PL" sz="1600" b="0" i="1" smtClean="0">
                        <a:latin typeface="Cambria Math" panose="02040503050406030204" pitchFamily="18" charset="0"/>
                      </a:rPr>
                      <m:t>=</m:t>
                    </m:r>
                    <m:r>
                      <a:rPr lang="pl-PL" sz="1600" b="0" i="1" smtClean="0">
                        <a:latin typeface="Cambria Math" panose="02040503050406030204" pitchFamily="18" charset="0"/>
                      </a:rPr>
                      <m:t>𝑝</m:t>
                    </m:r>
                  </m:oMath>
                </a14:m>
                <a:r>
                  <a:rPr lang="pl-PL" sz="1600" dirty="0"/>
                  <a:t> i mamy:</a:t>
                </a:r>
              </a:p>
              <a:p>
                <a:endParaRPr lang="pl-PL" sz="1600" dirty="0"/>
              </a:p>
              <a:p>
                <a:endParaRPr lang="pl-PL" sz="1600" dirty="0"/>
              </a:p>
              <a:p>
                <a:endParaRPr lang="pl-PL" sz="1600" dirty="0"/>
              </a:p>
            </p:txBody>
          </p:sp>
        </mc:Choice>
        <mc:Fallback xmlns="">
          <p:sp>
            <p:nvSpPr>
              <p:cNvPr id="5" name="pole tekstowe 4">
                <a:extLst>
                  <a:ext uri="{FF2B5EF4-FFF2-40B4-BE49-F238E27FC236}">
                    <a16:creationId xmlns:a16="http://schemas.microsoft.com/office/drawing/2014/main" id="{E0D5BC19-CA05-4529-B218-8F91F63754C7}"/>
                  </a:ext>
                </a:extLst>
              </p:cNvPr>
              <p:cNvSpPr txBox="1">
                <a:spLocks noRot="1" noChangeAspect="1" noMove="1" noResize="1" noEditPoints="1" noAdjustHandles="1" noChangeArrowheads="1" noChangeShapeType="1" noTextEdit="1"/>
              </p:cNvSpPr>
              <p:nvPr/>
            </p:nvSpPr>
            <p:spPr>
              <a:xfrm>
                <a:off x="829968" y="1381585"/>
                <a:ext cx="7877255" cy="3927485"/>
              </a:xfrm>
              <a:prstGeom prst="rect">
                <a:avLst/>
              </a:prstGeom>
              <a:blipFill>
                <a:blip r:embed="rId2"/>
                <a:stretch>
                  <a:fillRect l="-310" t="-466"/>
                </a:stretch>
              </a:blipFill>
            </p:spPr>
            <p:txBody>
              <a:bodyPr/>
              <a:lstStyle/>
              <a:p>
                <a:r>
                  <a:rPr lang="en-GB">
                    <a:noFill/>
                  </a:rPr>
                  <a:t> </a:t>
                </a:r>
              </a:p>
            </p:txBody>
          </p:sp>
        </mc:Fallback>
      </mc:AlternateContent>
      <p:grpSp>
        <p:nvGrpSpPr>
          <p:cNvPr id="9" name="Grupa 8">
            <a:extLst>
              <a:ext uri="{FF2B5EF4-FFF2-40B4-BE49-F238E27FC236}">
                <a16:creationId xmlns:a16="http://schemas.microsoft.com/office/drawing/2014/main" id="{7E13042A-5C51-4DFD-AFE6-D9ECDF5ECEE2}"/>
              </a:ext>
            </a:extLst>
          </p:cNvPr>
          <p:cNvGrpSpPr/>
          <p:nvPr/>
        </p:nvGrpSpPr>
        <p:grpSpPr>
          <a:xfrm>
            <a:off x="6491113" y="1399255"/>
            <a:ext cx="1864864" cy="1409239"/>
            <a:chOff x="5221154" y="4828782"/>
            <a:chExt cx="1864864" cy="1409239"/>
          </a:xfrm>
        </p:grpSpPr>
        <p:cxnSp>
          <p:nvCxnSpPr>
            <p:cNvPr id="10" name="Łącznik prosty ze strzałką 9">
              <a:extLst>
                <a:ext uri="{FF2B5EF4-FFF2-40B4-BE49-F238E27FC236}">
                  <a16:creationId xmlns:a16="http://schemas.microsoft.com/office/drawing/2014/main" id="{A38397CE-AAF2-423B-9FDB-E4B18146EF63}"/>
                </a:ext>
              </a:extLst>
            </p:cNvPr>
            <p:cNvCxnSpPr>
              <a:cxnSpLocks/>
            </p:cNvCxnSpPr>
            <p:nvPr/>
          </p:nvCxnSpPr>
          <p:spPr>
            <a:xfrm>
              <a:off x="5221154" y="5438457"/>
              <a:ext cx="907420" cy="0"/>
            </a:xfrm>
            <a:prstGeom prst="straightConnector1">
              <a:avLst/>
            </a:prstGeom>
            <a:ln w="28575">
              <a:solidFill>
                <a:schemeClr val="accent6">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1" name="Łącznik prosty ze strzałką 10">
              <a:extLst>
                <a:ext uri="{FF2B5EF4-FFF2-40B4-BE49-F238E27FC236}">
                  <a16:creationId xmlns:a16="http://schemas.microsoft.com/office/drawing/2014/main" id="{1661AA99-309C-4B0C-AB4C-61AFB4D0BA91}"/>
                </a:ext>
              </a:extLst>
            </p:cNvPr>
            <p:cNvCxnSpPr>
              <a:cxnSpLocks/>
            </p:cNvCxnSpPr>
            <p:nvPr/>
          </p:nvCxnSpPr>
          <p:spPr>
            <a:xfrm flipH="1">
              <a:off x="6128574" y="5438457"/>
              <a:ext cx="957444" cy="0"/>
            </a:xfrm>
            <a:prstGeom prst="straightConnector1">
              <a:avLst/>
            </a:prstGeom>
            <a:ln w="28575">
              <a:solidFill>
                <a:schemeClr val="accent6">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2" name="Łącznik prosty ze strzałką 11">
              <a:extLst>
                <a:ext uri="{FF2B5EF4-FFF2-40B4-BE49-F238E27FC236}">
                  <a16:creationId xmlns:a16="http://schemas.microsoft.com/office/drawing/2014/main" id="{67E6304B-4D7F-42B1-8ABC-4EE2E69D78FF}"/>
                </a:ext>
              </a:extLst>
            </p:cNvPr>
            <p:cNvCxnSpPr>
              <a:cxnSpLocks/>
            </p:cNvCxnSpPr>
            <p:nvPr/>
          </p:nvCxnSpPr>
          <p:spPr>
            <a:xfrm flipH="1">
              <a:off x="5674864" y="5438457"/>
              <a:ext cx="453710" cy="614897"/>
            </a:xfrm>
            <a:prstGeom prst="straightConnector1">
              <a:avLst/>
            </a:prstGeom>
            <a:ln w="28575">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3" name="Łącznik prosty ze strzałką 12">
              <a:extLst>
                <a:ext uri="{FF2B5EF4-FFF2-40B4-BE49-F238E27FC236}">
                  <a16:creationId xmlns:a16="http://schemas.microsoft.com/office/drawing/2014/main" id="{67581E48-1643-4867-82F9-F8FA31EC8E83}"/>
                </a:ext>
              </a:extLst>
            </p:cNvPr>
            <p:cNvCxnSpPr>
              <a:cxnSpLocks/>
            </p:cNvCxnSpPr>
            <p:nvPr/>
          </p:nvCxnSpPr>
          <p:spPr>
            <a:xfrm flipV="1">
              <a:off x="6128574" y="4828782"/>
              <a:ext cx="478722" cy="609675"/>
            </a:xfrm>
            <a:prstGeom prst="straightConnector1">
              <a:avLst/>
            </a:prstGeom>
            <a:ln w="28575">
              <a:solidFill>
                <a:srgbClr val="C0000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4" name="Prostokąt 13">
                  <a:extLst>
                    <a:ext uri="{FF2B5EF4-FFF2-40B4-BE49-F238E27FC236}">
                      <a16:creationId xmlns:a16="http://schemas.microsoft.com/office/drawing/2014/main" id="{0FB9DEB8-49A3-468C-8BDD-33A6FCCAF194}"/>
                    </a:ext>
                  </a:extLst>
                </p:cNvPr>
                <p:cNvSpPr/>
                <p:nvPr/>
              </p:nvSpPr>
              <p:spPr>
                <a:xfrm>
                  <a:off x="5292762" y="5014650"/>
                  <a:ext cx="462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chemeClr val="accent6">
                                    <a:lumMod val="50000"/>
                                  </a:schemeClr>
                                </a:solidFill>
                                <a:latin typeface="Cambria Math" panose="02040503050406030204" pitchFamily="18" charset="0"/>
                              </a:rPr>
                            </m:ctrlPr>
                          </m:sSubPr>
                          <m:e>
                            <m:r>
                              <a:rPr lang="pl-PL" i="1">
                                <a:solidFill>
                                  <a:schemeClr val="accent6">
                                    <a:lumMod val="50000"/>
                                  </a:schemeClr>
                                </a:solidFill>
                                <a:latin typeface="Cambria Math" panose="02040503050406030204" pitchFamily="18" charset="0"/>
                              </a:rPr>
                              <m:t>𝑃</m:t>
                            </m:r>
                          </m:e>
                          <m:sub>
                            <m:r>
                              <a:rPr lang="pl-PL" b="0" i="1" smtClean="0">
                                <a:solidFill>
                                  <a:schemeClr val="accent6">
                                    <a:lumMod val="50000"/>
                                  </a:schemeClr>
                                </a:solidFill>
                                <a:latin typeface="Cambria Math" panose="02040503050406030204" pitchFamily="18" charset="0"/>
                              </a:rPr>
                              <m:t>1</m:t>
                            </m:r>
                          </m:sub>
                        </m:sSub>
                      </m:oMath>
                    </m:oMathPara>
                  </a14:m>
                  <a:endParaRPr lang="en-GB" dirty="0"/>
                </a:p>
              </p:txBody>
            </p:sp>
          </mc:Choice>
          <mc:Fallback xmlns="">
            <p:sp>
              <p:nvSpPr>
                <p:cNvPr id="14" name="Prostokąt 13">
                  <a:extLst>
                    <a:ext uri="{FF2B5EF4-FFF2-40B4-BE49-F238E27FC236}">
                      <a16:creationId xmlns:a16="http://schemas.microsoft.com/office/drawing/2014/main" id="{0FB9DEB8-49A3-468C-8BDD-33A6FCCAF194}"/>
                    </a:ext>
                  </a:extLst>
                </p:cNvPr>
                <p:cNvSpPr>
                  <a:spLocks noRot="1" noChangeAspect="1" noMove="1" noResize="1" noEditPoints="1" noAdjustHandles="1" noChangeArrowheads="1" noChangeShapeType="1" noTextEdit="1"/>
                </p:cNvSpPr>
                <p:nvPr/>
              </p:nvSpPr>
              <p:spPr>
                <a:xfrm>
                  <a:off x="5292762" y="5014650"/>
                  <a:ext cx="462241"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Prostokąt 14">
                  <a:extLst>
                    <a:ext uri="{FF2B5EF4-FFF2-40B4-BE49-F238E27FC236}">
                      <a16:creationId xmlns:a16="http://schemas.microsoft.com/office/drawing/2014/main" id="{E9D43574-DEFC-48C1-94F0-084E4EA52613}"/>
                    </a:ext>
                  </a:extLst>
                </p:cNvPr>
                <p:cNvSpPr/>
                <p:nvPr/>
              </p:nvSpPr>
              <p:spPr>
                <a:xfrm>
                  <a:off x="6544562" y="5000138"/>
                  <a:ext cx="4675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chemeClr val="accent6">
                                    <a:lumMod val="50000"/>
                                  </a:schemeClr>
                                </a:solidFill>
                                <a:latin typeface="Cambria Math" panose="02040503050406030204" pitchFamily="18" charset="0"/>
                              </a:rPr>
                            </m:ctrlPr>
                          </m:sSubPr>
                          <m:e>
                            <m:r>
                              <a:rPr lang="pl-PL" i="1">
                                <a:solidFill>
                                  <a:schemeClr val="accent6">
                                    <a:lumMod val="50000"/>
                                  </a:schemeClr>
                                </a:solidFill>
                                <a:latin typeface="Cambria Math" panose="02040503050406030204" pitchFamily="18" charset="0"/>
                              </a:rPr>
                              <m:t>𝑃</m:t>
                            </m:r>
                          </m:e>
                          <m:sub>
                            <m:r>
                              <a:rPr lang="pl-PL" b="0" i="1" smtClean="0">
                                <a:solidFill>
                                  <a:schemeClr val="accent6">
                                    <a:lumMod val="50000"/>
                                  </a:schemeClr>
                                </a:solidFill>
                                <a:latin typeface="Cambria Math" panose="02040503050406030204" pitchFamily="18" charset="0"/>
                              </a:rPr>
                              <m:t>2</m:t>
                            </m:r>
                          </m:sub>
                        </m:sSub>
                      </m:oMath>
                    </m:oMathPara>
                  </a14:m>
                  <a:endParaRPr lang="en-GB" dirty="0"/>
                </a:p>
              </p:txBody>
            </p:sp>
          </mc:Choice>
          <mc:Fallback xmlns="">
            <p:sp>
              <p:nvSpPr>
                <p:cNvPr id="15" name="Prostokąt 14">
                  <a:extLst>
                    <a:ext uri="{FF2B5EF4-FFF2-40B4-BE49-F238E27FC236}">
                      <a16:creationId xmlns:a16="http://schemas.microsoft.com/office/drawing/2014/main" id="{E9D43574-DEFC-48C1-94F0-084E4EA52613}"/>
                    </a:ext>
                  </a:extLst>
                </p:cNvPr>
                <p:cNvSpPr>
                  <a:spLocks noRot="1" noChangeAspect="1" noMove="1" noResize="1" noEditPoints="1" noAdjustHandles="1" noChangeArrowheads="1" noChangeShapeType="1" noTextEdit="1"/>
                </p:cNvSpPr>
                <p:nvPr/>
              </p:nvSpPr>
              <p:spPr>
                <a:xfrm>
                  <a:off x="6544562" y="5000138"/>
                  <a:ext cx="467564" cy="369332"/>
                </a:xfrm>
                <a:prstGeom prst="rect">
                  <a:avLst/>
                </a:prstGeom>
                <a:blipFill>
                  <a:blip r:embed="rId4"/>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Prostokąt 15">
                  <a:extLst>
                    <a:ext uri="{FF2B5EF4-FFF2-40B4-BE49-F238E27FC236}">
                      <a16:creationId xmlns:a16="http://schemas.microsoft.com/office/drawing/2014/main" id="{09B1A14F-65AE-4CDC-8C67-8415D85FD484}"/>
                    </a:ext>
                  </a:extLst>
                </p:cNvPr>
                <p:cNvSpPr/>
                <p:nvPr/>
              </p:nvSpPr>
              <p:spPr>
                <a:xfrm>
                  <a:off x="5948270" y="4854010"/>
                  <a:ext cx="4675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rgbClr val="C00000"/>
                                </a:solidFill>
                                <a:latin typeface="Cambria Math" panose="02040503050406030204" pitchFamily="18" charset="0"/>
                              </a:rPr>
                            </m:ctrlPr>
                          </m:sSubPr>
                          <m:e>
                            <m:r>
                              <a:rPr lang="pl-PL" i="1">
                                <a:solidFill>
                                  <a:srgbClr val="C00000"/>
                                </a:solidFill>
                                <a:latin typeface="Cambria Math" panose="02040503050406030204" pitchFamily="18" charset="0"/>
                              </a:rPr>
                              <m:t>𝑃</m:t>
                            </m:r>
                          </m:e>
                          <m:sub>
                            <m:r>
                              <a:rPr lang="pl-PL" b="0" i="1" smtClean="0">
                                <a:solidFill>
                                  <a:srgbClr val="C00000"/>
                                </a:solidFill>
                                <a:latin typeface="Cambria Math" panose="02040503050406030204" pitchFamily="18" charset="0"/>
                              </a:rPr>
                              <m:t>3</m:t>
                            </m:r>
                          </m:sub>
                        </m:sSub>
                      </m:oMath>
                    </m:oMathPara>
                  </a14:m>
                  <a:endParaRPr lang="en-GB" dirty="0"/>
                </a:p>
              </p:txBody>
            </p:sp>
          </mc:Choice>
          <mc:Fallback xmlns="">
            <p:sp>
              <p:nvSpPr>
                <p:cNvPr id="16" name="Prostokąt 15">
                  <a:extLst>
                    <a:ext uri="{FF2B5EF4-FFF2-40B4-BE49-F238E27FC236}">
                      <a16:creationId xmlns:a16="http://schemas.microsoft.com/office/drawing/2014/main" id="{09B1A14F-65AE-4CDC-8C67-8415D85FD484}"/>
                    </a:ext>
                  </a:extLst>
                </p:cNvPr>
                <p:cNvSpPr>
                  <a:spLocks noRot="1" noChangeAspect="1" noMove="1" noResize="1" noEditPoints="1" noAdjustHandles="1" noChangeArrowheads="1" noChangeShapeType="1" noTextEdit="1"/>
                </p:cNvSpPr>
                <p:nvPr/>
              </p:nvSpPr>
              <p:spPr>
                <a:xfrm>
                  <a:off x="5948270" y="4854010"/>
                  <a:ext cx="467564" cy="369332"/>
                </a:xfrm>
                <a:prstGeom prst="rect">
                  <a:avLst/>
                </a:prstGeom>
                <a:blipFill>
                  <a:blip r:embed="rId5"/>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Prostokąt 16">
                  <a:extLst>
                    <a:ext uri="{FF2B5EF4-FFF2-40B4-BE49-F238E27FC236}">
                      <a16:creationId xmlns:a16="http://schemas.microsoft.com/office/drawing/2014/main" id="{A0E49436-6169-4605-B9C1-5BAB3426AA76}"/>
                    </a:ext>
                  </a:extLst>
                </p:cNvPr>
                <p:cNvSpPr/>
                <p:nvPr/>
              </p:nvSpPr>
              <p:spPr>
                <a:xfrm>
                  <a:off x="5752718" y="5868689"/>
                  <a:ext cx="457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rgbClr val="C00000"/>
                                </a:solidFill>
                                <a:latin typeface="Cambria Math" panose="02040503050406030204" pitchFamily="18" charset="0"/>
                              </a:rPr>
                            </m:ctrlPr>
                          </m:sSubPr>
                          <m:e>
                            <m:r>
                              <a:rPr lang="pl-PL" i="1">
                                <a:solidFill>
                                  <a:srgbClr val="C00000"/>
                                </a:solidFill>
                                <a:latin typeface="Cambria Math" panose="02040503050406030204" pitchFamily="18" charset="0"/>
                              </a:rPr>
                              <m:t>𝑃</m:t>
                            </m:r>
                          </m:e>
                          <m:sub>
                            <m:r>
                              <a:rPr lang="pl-PL" b="0" i="1" smtClean="0">
                                <a:solidFill>
                                  <a:srgbClr val="C00000"/>
                                </a:solidFill>
                                <a:latin typeface="Cambria Math" panose="02040503050406030204" pitchFamily="18" charset="0"/>
                              </a:rPr>
                              <m:t>4</m:t>
                            </m:r>
                          </m:sub>
                        </m:sSub>
                      </m:oMath>
                    </m:oMathPara>
                  </a14:m>
                  <a:endParaRPr lang="en-GB" dirty="0"/>
                </a:p>
              </p:txBody>
            </p:sp>
          </mc:Choice>
          <mc:Fallback xmlns="">
            <p:sp>
              <p:nvSpPr>
                <p:cNvPr id="17" name="Prostokąt 16">
                  <a:extLst>
                    <a:ext uri="{FF2B5EF4-FFF2-40B4-BE49-F238E27FC236}">
                      <a16:creationId xmlns:a16="http://schemas.microsoft.com/office/drawing/2014/main" id="{A0E49436-6169-4605-B9C1-5BAB3426AA76}"/>
                    </a:ext>
                  </a:extLst>
                </p:cNvPr>
                <p:cNvSpPr>
                  <a:spLocks noRot="1" noChangeAspect="1" noMove="1" noResize="1" noEditPoints="1" noAdjustHandles="1" noChangeArrowheads="1" noChangeShapeType="1" noTextEdit="1"/>
                </p:cNvSpPr>
                <p:nvPr/>
              </p:nvSpPr>
              <p:spPr>
                <a:xfrm>
                  <a:off x="5752718" y="5868689"/>
                  <a:ext cx="457689" cy="369332"/>
                </a:xfrm>
                <a:prstGeom prst="rect">
                  <a:avLst/>
                </a:prstGeom>
                <a:blipFill>
                  <a:blip r:embed="rId6"/>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Prostokąt 17">
                <a:extLst>
                  <a:ext uri="{FF2B5EF4-FFF2-40B4-BE49-F238E27FC236}">
                    <a16:creationId xmlns:a16="http://schemas.microsoft.com/office/drawing/2014/main" id="{84E688F6-A193-4AF8-AD28-7E7ED45605FD}"/>
                  </a:ext>
                </a:extLst>
              </p:cNvPr>
              <p:cNvSpPr/>
              <p:nvPr/>
            </p:nvSpPr>
            <p:spPr>
              <a:xfrm>
                <a:off x="3974699" y="4687569"/>
                <a:ext cx="1263679" cy="369332"/>
              </a:xfrm>
              <a:prstGeom prst="rect">
                <a:avLst/>
              </a:prstGeom>
              <a:solidFill>
                <a:schemeClr val="bg1"/>
              </a:solidFill>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pl-PL" i="1" smtClean="0">
                          <a:solidFill>
                            <a:srgbClr val="002060"/>
                          </a:solidFill>
                          <a:latin typeface="Cambria Math" panose="02040503050406030204" pitchFamily="18" charset="0"/>
                        </a:rPr>
                        <m:t>𝑠</m:t>
                      </m:r>
                      <m:r>
                        <a:rPr lang="pl-PL" i="1" smtClean="0">
                          <a:solidFill>
                            <a:srgbClr val="002060"/>
                          </a:solidFill>
                          <a:latin typeface="Cambria Math" panose="02040503050406030204" pitchFamily="18" charset="0"/>
                        </a:rPr>
                        <m:t>=4</m:t>
                      </m:r>
                      <m:sSub>
                        <m:sSubPr>
                          <m:ctrlPr>
                            <a:rPr lang="pl-PL" i="1">
                              <a:solidFill>
                                <a:srgbClr val="002060"/>
                              </a:solidFill>
                              <a:latin typeface="Cambria Math" panose="02040503050406030204" pitchFamily="18" charset="0"/>
                            </a:rPr>
                          </m:ctrlPr>
                        </m:sSubPr>
                        <m:e>
                          <m:r>
                            <a:rPr lang="pl-PL" i="1">
                              <a:solidFill>
                                <a:srgbClr val="002060"/>
                              </a:solidFill>
                              <a:latin typeface="Cambria Math" panose="02040503050406030204" pitchFamily="18" charset="0"/>
                            </a:rPr>
                            <m:t>𝐸</m:t>
                          </m:r>
                        </m:e>
                        <m:sub>
                          <m:r>
                            <a:rPr lang="pl-PL" i="1">
                              <a:solidFill>
                                <a:srgbClr val="002060"/>
                              </a:solidFill>
                              <a:latin typeface="Cambria Math" panose="02040503050406030204" pitchFamily="18" charset="0"/>
                            </a:rPr>
                            <m:t>1</m:t>
                          </m:r>
                        </m:sub>
                      </m:sSub>
                      <m:sSub>
                        <m:sSubPr>
                          <m:ctrlPr>
                            <a:rPr lang="pl-PL" i="1">
                              <a:solidFill>
                                <a:srgbClr val="002060"/>
                              </a:solidFill>
                              <a:latin typeface="Cambria Math" panose="02040503050406030204" pitchFamily="18" charset="0"/>
                            </a:rPr>
                          </m:ctrlPr>
                        </m:sSubPr>
                        <m:e>
                          <m:r>
                            <a:rPr lang="pl-PL" i="1">
                              <a:solidFill>
                                <a:srgbClr val="002060"/>
                              </a:solidFill>
                              <a:latin typeface="Cambria Math" panose="02040503050406030204" pitchFamily="18" charset="0"/>
                            </a:rPr>
                            <m:t>𝐸</m:t>
                          </m:r>
                        </m:e>
                        <m:sub>
                          <m:r>
                            <a:rPr lang="pl-PL" i="1">
                              <a:solidFill>
                                <a:srgbClr val="002060"/>
                              </a:solidFill>
                              <a:latin typeface="Cambria Math" panose="02040503050406030204" pitchFamily="18" charset="0"/>
                            </a:rPr>
                            <m:t>2</m:t>
                          </m:r>
                        </m:sub>
                      </m:sSub>
                    </m:oMath>
                  </m:oMathPara>
                </a14:m>
                <a:endParaRPr lang="pl-PL" dirty="0"/>
              </a:p>
            </p:txBody>
          </p:sp>
        </mc:Choice>
        <mc:Fallback xmlns="">
          <p:sp>
            <p:nvSpPr>
              <p:cNvPr id="18" name="Prostokąt 17">
                <a:extLst>
                  <a:ext uri="{FF2B5EF4-FFF2-40B4-BE49-F238E27FC236}">
                    <a16:creationId xmlns:a16="http://schemas.microsoft.com/office/drawing/2014/main" id="{84E688F6-A193-4AF8-AD28-7E7ED45605FD}"/>
                  </a:ext>
                </a:extLst>
              </p:cNvPr>
              <p:cNvSpPr>
                <a:spLocks noRot="1" noChangeAspect="1" noMove="1" noResize="1" noEditPoints="1" noAdjustHandles="1" noChangeArrowheads="1" noChangeShapeType="1" noTextEdit="1"/>
              </p:cNvSpPr>
              <p:nvPr/>
            </p:nvSpPr>
            <p:spPr>
              <a:xfrm>
                <a:off x="3974699" y="4687569"/>
                <a:ext cx="1263679" cy="369332"/>
              </a:xfrm>
              <a:prstGeom prst="rect">
                <a:avLst/>
              </a:prstGeom>
              <a:blipFill>
                <a:blip r:embed="rId7"/>
                <a:stretch>
                  <a:fillRect/>
                </a:stretch>
              </a:blipFill>
              <a:ln>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Prostokąt 19">
                <a:extLst>
                  <a:ext uri="{FF2B5EF4-FFF2-40B4-BE49-F238E27FC236}">
                    <a16:creationId xmlns:a16="http://schemas.microsoft.com/office/drawing/2014/main" id="{6A608100-1579-4BF1-97FE-2B5F9D94EFE8}"/>
                  </a:ext>
                </a:extLst>
              </p:cNvPr>
              <p:cNvSpPr/>
              <p:nvPr/>
            </p:nvSpPr>
            <p:spPr>
              <a:xfrm>
                <a:off x="1553953" y="5252751"/>
                <a:ext cx="6427177" cy="830997"/>
              </a:xfrm>
              <a:prstGeom prst="rect">
                <a:avLst/>
              </a:prstGeom>
              <a:ln w="12700">
                <a:solidFill>
                  <a:srgbClr val="C00000"/>
                </a:solidFill>
              </a:ln>
            </p:spPr>
            <p:txBody>
              <a:bodyPr wrap="square">
                <a:spAutoFit/>
              </a:bodyPr>
              <a:lstStyle/>
              <a:p>
                <a:pPr lvl="0"/>
                <a:r>
                  <a:rPr lang="pl-PL" sz="1600" dirty="0">
                    <a:solidFill>
                      <a:prstClr val="black"/>
                    </a:solidFill>
                  </a:rPr>
                  <a:t>Kwadrat sumy </a:t>
                </a:r>
                <a:r>
                  <a:rPr lang="pl-PL" sz="1600" dirty="0" err="1">
                    <a:solidFill>
                      <a:prstClr val="black"/>
                    </a:solidFill>
                  </a:rPr>
                  <a:t>czteropędów</a:t>
                </a:r>
                <a:r>
                  <a:rPr lang="pl-PL" sz="1600" dirty="0">
                    <a:solidFill>
                      <a:prstClr val="black"/>
                    </a:solidFill>
                  </a:rPr>
                  <a:t> zderzanych cząstek to niezmiennik </a:t>
                </a:r>
                <a14:m>
                  <m:oMath xmlns:m="http://schemas.openxmlformats.org/officeDocument/2006/math">
                    <m:r>
                      <a:rPr lang="pl-PL" sz="1600" i="1" dirty="0">
                        <a:solidFill>
                          <a:prstClr val="black"/>
                        </a:solidFill>
                        <a:latin typeface="Cambria Math" panose="02040503050406030204" pitchFamily="18" charset="0"/>
                      </a:rPr>
                      <m:t>𝑠</m:t>
                    </m:r>
                  </m:oMath>
                </a14:m>
                <a:r>
                  <a:rPr lang="pl-PL" sz="1600" dirty="0">
                    <a:solidFill>
                      <a:prstClr val="black"/>
                    </a:solidFill>
                  </a:rPr>
                  <a:t> i zarazem masa niezmiennicza tego układu.</a:t>
                </a:r>
              </a:p>
              <a:p>
                <a:pPr lvl="0"/>
                <a:r>
                  <a:rPr lang="pl-PL" sz="1600" dirty="0">
                    <a:solidFill>
                      <a:prstClr val="black"/>
                    </a:solidFill>
                  </a:rPr>
                  <a:t>Masa układu zależy od kierunku pędów cząstek!</a:t>
                </a:r>
                <a:endParaRPr lang="en-GB" dirty="0">
                  <a:solidFill>
                    <a:prstClr val="black"/>
                  </a:solidFill>
                </a:endParaRPr>
              </a:p>
            </p:txBody>
          </p:sp>
        </mc:Choice>
        <mc:Fallback xmlns="">
          <p:sp>
            <p:nvSpPr>
              <p:cNvPr id="20" name="Prostokąt 19">
                <a:extLst>
                  <a:ext uri="{FF2B5EF4-FFF2-40B4-BE49-F238E27FC236}">
                    <a16:creationId xmlns:a16="http://schemas.microsoft.com/office/drawing/2014/main" id="{6A608100-1579-4BF1-97FE-2B5F9D94EFE8}"/>
                  </a:ext>
                </a:extLst>
              </p:cNvPr>
              <p:cNvSpPr>
                <a:spLocks noRot="1" noChangeAspect="1" noMove="1" noResize="1" noEditPoints="1" noAdjustHandles="1" noChangeArrowheads="1" noChangeShapeType="1" noTextEdit="1"/>
              </p:cNvSpPr>
              <p:nvPr/>
            </p:nvSpPr>
            <p:spPr>
              <a:xfrm>
                <a:off x="1553953" y="5252751"/>
                <a:ext cx="6427177" cy="830997"/>
              </a:xfrm>
              <a:prstGeom prst="rect">
                <a:avLst/>
              </a:prstGeom>
              <a:blipFill>
                <a:blip r:embed="rId8"/>
                <a:stretch>
                  <a:fillRect l="-473" t="-1449" b="-7971"/>
                </a:stretch>
              </a:blipFill>
              <a:ln w="12700">
                <a:solidFill>
                  <a:srgbClr val="C00000"/>
                </a:solidFill>
              </a:ln>
            </p:spPr>
            <p:txBody>
              <a:bodyPr/>
              <a:lstStyle/>
              <a:p>
                <a:r>
                  <a:rPr lang="en-GB">
                    <a:noFill/>
                  </a:rPr>
                  <a:t> </a:t>
                </a:r>
              </a:p>
            </p:txBody>
          </p:sp>
        </mc:Fallback>
      </mc:AlternateContent>
    </p:spTree>
    <p:extLst>
      <p:ext uri="{BB962C8B-B14F-4D97-AF65-F5344CB8AC3E}">
        <p14:creationId xmlns:p14="http://schemas.microsoft.com/office/powerpoint/2010/main" val="404371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Układ środka masy</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7</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 name="Prostokąt 6">
                <a:extLst>
                  <a:ext uri="{FF2B5EF4-FFF2-40B4-BE49-F238E27FC236}">
                    <a16:creationId xmlns:a16="http://schemas.microsoft.com/office/drawing/2014/main" id="{2B85F127-576D-4BE7-ACB3-B6BC86EA86F9}"/>
                  </a:ext>
                </a:extLst>
              </p:cNvPr>
              <p:cNvSpPr/>
              <p:nvPr/>
            </p:nvSpPr>
            <p:spPr>
              <a:xfrm>
                <a:off x="517807" y="1446185"/>
                <a:ext cx="8324189" cy="4964308"/>
              </a:xfrm>
              <a:prstGeom prst="rect">
                <a:avLst/>
              </a:prstGeom>
            </p:spPr>
            <p:txBody>
              <a:bodyPr wrap="square">
                <a:spAutoFit/>
              </a:bodyPr>
              <a:lstStyle/>
              <a:p>
                <a:pPr algn="ctr">
                  <a:lnSpc>
                    <a:spcPct val="83000"/>
                  </a:lnSpc>
                  <a:spcBef>
                    <a:spcPts val="288"/>
                  </a:spcBef>
                  <a:spcAft>
                    <a:spcPts val="288"/>
                  </a:spcAft>
                  <a:buClr>
                    <a:srgbClr val="000000"/>
                  </a:buClr>
                  <a:buSzPct val="100000"/>
                </a:pPr>
                <a:r>
                  <a:rPr lang="pl-PL" altLang="pl-PL" sz="1600" dirty="0">
                    <a:cs typeface="Times New Roman" panose="02020603050405020304" pitchFamily="18" charset="0"/>
                  </a:rPr>
                  <a:t>	Wybieramy teraz pewien układ – </a:t>
                </a:r>
                <a:r>
                  <a:rPr lang="pl-PL" altLang="pl-PL" sz="1600" dirty="0">
                    <a:solidFill>
                      <a:srgbClr val="800000"/>
                    </a:solidFill>
                    <a:cs typeface="Times New Roman" panose="02020603050405020304" pitchFamily="18" charset="0"/>
                  </a:rPr>
                  <a:t>środka masy, </a:t>
                </a:r>
                <a:r>
                  <a:rPr lang="pl-PL" altLang="pl-PL" sz="1600" dirty="0">
                    <a:cs typeface="Times New Roman" panose="02020603050405020304" pitchFamily="18" charset="0"/>
                  </a:rPr>
                  <a:t>w którym całkowity pęd cząstek wynosi zero:  </a:t>
                </a:r>
              </a:p>
              <a:p>
                <a:pPr algn="ctr">
                  <a:lnSpc>
                    <a:spcPct val="93000"/>
                  </a:lnSpc>
                  <a:spcBef>
                    <a:spcPts val="288"/>
                  </a:spcBef>
                  <a:spcAft>
                    <a:spcPts val="288"/>
                  </a:spcAft>
                  <a:buClr>
                    <a:srgbClr val="000000"/>
                  </a:buClr>
                  <a:buSzPct val="100000"/>
                </a:pPr>
                <a:endParaRPr lang="pl-PL" altLang="pl-PL" sz="1600" dirty="0">
                  <a:cs typeface="Times New Roman" panose="02020603050405020304" pitchFamily="18" charset="0"/>
                </a:endParaRPr>
              </a:p>
              <a:p>
                <a:pPr>
                  <a:lnSpc>
                    <a:spcPct val="93000"/>
                  </a:lnSpc>
                  <a:spcBef>
                    <a:spcPts val="288"/>
                  </a:spcBef>
                  <a:spcAft>
                    <a:spcPts val="288"/>
                  </a:spcAft>
                  <a:buClr>
                    <a:srgbClr val="000000"/>
                  </a:buClr>
                  <a:buSzPct val="100000"/>
                </a:pPr>
                <a:r>
                  <a:rPr lang="pl-PL" altLang="pl-PL" sz="1600" dirty="0">
                    <a:cs typeface="Times New Roman" panose="02020603050405020304" pitchFamily="18" charset="0"/>
                  </a:rPr>
                  <a:t>				</a:t>
                </a:r>
              </a:p>
              <a:p>
                <a:pPr>
                  <a:lnSpc>
                    <a:spcPct val="93000"/>
                  </a:lnSpc>
                  <a:spcBef>
                    <a:spcPts val="288"/>
                  </a:spcBef>
                  <a:spcAft>
                    <a:spcPts val="288"/>
                  </a:spcAft>
                  <a:buClr>
                    <a:srgbClr val="000000"/>
                  </a:buClr>
                  <a:buSzPct val="100000"/>
                </a:pPr>
                <a:endParaRPr lang="pl-PL" altLang="pl-PL" sz="1600" dirty="0">
                  <a:cs typeface="Times New Roman" panose="02020603050405020304" pitchFamily="18" charset="0"/>
                </a:endParaRPr>
              </a:p>
              <a:p>
                <a:pPr>
                  <a:lnSpc>
                    <a:spcPct val="93000"/>
                  </a:lnSpc>
                  <a:spcBef>
                    <a:spcPts val="288"/>
                  </a:spcBef>
                  <a:spcAft>
                    <a:spcPts val="288"/>
                  </a:spcAft>
                  <a:buClr>
                    <a:srgbClr val="000000"/>
                  </a:buClr>
                  <a:buSzPct val="100000"/>
                </a:pPr>
                <a:r>
                  <a:rPr lang="pl-PL" altLang="pl-PL" sz="1600" dirty="0">
                    <a:cs typeface="Times New Roman" panose="02020603050405020304" pitchFamily="18" charset="0"/>
                  </a:rPr>
                  <a:t>Jeżeli policzymy w nim niezmiennik s, to otrzymamy:   </a:t>
                </a:r>
              </a:p>
              <a:p>
                <a:pPr>
                  <a:lnSpc>
                    <a:spcPct val="93000"/>
                  </a:lnSpc>
                  <a:spcBef>
                    <a:spcPts val="288"/>
                  </a:spcBef>
                  <a:spcAft>
                    <a:spcPts val="288"/>
                  </a:spcAft>
                  <a:buClr>
                    <a:srgbClr val="000000"/>
                  </a:buClr>
                  <a:buSzPct val="100000"/>
                </a:pPr>
                <a:endParaRPr lang="pl-PL" altLang="pl-PL" sz="1600" dirty="0">
                  <a:solidFill>
                    <a:srgbClr val="000080"/>
                  </a:solidFill>
                  <a:cs typeface="Times New Roman" panose="02020603050405020304" pitchFamily="18" charset="0"/>
                </a:endParaRPr>
              </a:p>
              <a:p>
                <a:pPr>
                  <a:lnSpc>
                    <a:spcPct val="93000"/>
                  </a:lnSpc>
                  <a:spcBef>
                    <a:spcPts val="288"/>
                  </a:spcBef>
                  <a:spcAft>
                    <a:spcPts val="288"/>
                  </a:spcAft>
                  <a:buClr>
                    <a:srgbClr val="000000"/>
                  </a:buClr>
                  <a:buSzPct val="100000"/>
                </a:pPr>
                <a:endParaRPr lang="pl-PL" altLang="pl-PL" sz="1600" dirty="0">
                  <a:solidFill>
                    <a:srgbClr val="000080"/>
                  </a:solidFill>
                  <a:cs typeface="Times New Roman" panose="02020603050405020304" pitchFamily="18" charset="0"/>
                </a:endParaRPr>
              </a:p>
              <a:p>
                <a:pPr algn="ctr">
                  <a:lnSpc>
                    <a:spcPct val="93000"/>
                  </a:lnSpc>
                  <a:spcBef>
                    <a:spcPts val="288"/>
                  </a:spcBef>
                  <a:spcAft>
                    <a:spcPts val="288"/>
                  </a:spcAft>
                  <a:buClr>
                    <a:srgbClr val="000000"/>
                  </a:buClr>
                  <a:buSzPct val="100000"/>
                </a:pPr>
                <a:endParaRPr lang="pl-PL" altLang="pl-PL" sz="1600" b="1" baseline="33000" dirty="0">
                  <a:solidFill>
                    <a:srgbClr val="800000"/>
                  </a:solidFill>
                  <a:cs typeface="Times New Roman" panose="02020603050405020304" pitchFamily="18" charset="0"/>
                </a:endParaRPr>
              </a:p>
              <a:p>
                <a:pPr algn="ctr">
                  <a:lnSpc>
                    <a:spcPct val="93000"/>
                  </a:lnSpc>
                  <a:spcBef>
                    <a:spcPts val="288"/>
                  </a:spcBef>
                  <a:spcAft>
                    <a:spcPts val="288"/>
                  </a:spcAft>
                  <a:buClr>
                    <a:srgbClr val="000000"/>
                  </a:buClr>
                  <a:buSzPct val="100000"/>
                </a:pPr>
                <a:endParaRPr lang="pl-PL" altLang="pl-PL" sz="1600" b="1" baseline="33000" dirty="0">
                  <a:solidFill>
                    <a:srgbClr val="800000"/>
                  </a:solidFill>
                  <a:cs typeface="Times New Roman" panose="02020603050405020304" pitchFamily="18" charset="0"/>
                </a:endParaRPr>
              </a:p>
              <a:p>
                <a:pPr>
                  <a:lnSpc>
                    <a:spcPct val="93000"/>
                  </a:lnSpc>
                  <a:spcBef>
                    <a:spcPts val="288"/>
                  </a:spcBef>
                  <a:spcAft>
                    <a:spcPts val="288"/>
                  </a:spcAft>
                  <a:buClr>
                    <a:srgbClr val="000000"/>
                  </a:buClr>
                  <a:buSzPct val="100000"/>
                </a:pPr>
                <a:endParaRPr lang="pl-PL" altLang="pl-PL" sz="1600" dirty="0">
                  <a:solidFill>
                    <a:srgbClr val="800000"/>
                  </a:solidFill>
                  <a:cs typeface="Times New Roman" panose="02020603050405020304" pitchFamily="18" charset="0"/>
                </a:endParaRPr>
              </a:p>
              <a:p>
                <a:pPr>
                  <a:lnSpc>
                    <a:spcPct val="93000"/>
                  </a:lnSpc>
                  <a:spcBef>
                    <a:spcPts val="288"/>
                  </a:spcBef>
                  <a:spcAft>
                    <a:spcPts val="288"/>
                  </a:spcAft>
                  <a:buClr>
                    <a:srgbClr val="000000"/>
                  </a:buClr>
                  <a:buSzPct val="100000"/>
                </a:pPr>
                <a:endParaRPr lang="pl-PL" altLang="pl-PL" sz="1600" dirty="0">
                  <a:solidFill>
                    <a:srgbClr val="800000"/>
                  </a:solidFill>
                  <a:cs typeface="Times New Roman" panose="02020603050405020304" pitchFamily="18" charset="0"/>
                </a:endParaRPr>
              </a:p>
              <a:p>
                <a:pPr>
                  <a:lnSpc>
                    <a:spcPct val="93000"/>
                  </a:lnSpc>
                  <a:spcBef>
                    <a:spcPts val="288"/>
                  </a:spcBef>
                  <a:spcAft>
                    <a:spcPts val="288"/>
                  </a:spcAft>
                  <a:buClr>
                    <a:srgbClr val="000000"/>
                  </a:buClr>
                  <a:buSzPct val="100000"/>
                </a:pPr>
                <a:endParaRPr lang="pl-PL" altLang="pl-PL" sz="1600" dirty="0">
                  <a:solidFill>
                    <a:srgbClr val="800000"/>
                  </a:solidFill>
                  <a:cs typeface="Times New Roman" panose="02020603050405020304" pitchFamily="18" charset="0"/>
                </a:endParaRPr>
              </a:p>
              <a:p>
                <a:pPr>
                  <a:lnSpc>
                    <a:spcPct val="93000"/>
                  </a:lnSpc>
                  <a:spcBef>
                    <a:spcPts val="288"/>
                  </a:spcBef>
                  <a:spcAft>
                    <a:spcPts val="288"/>
                  </a:spcAft>
                  <a:buClr>
                    <a:srgbClr val="000000"/>
                  </a:buClr>
                  <a:buSzPct val="100000"/>
                </a:pPr>
                <a:endParaRPr lang="pl-PL" altLang="pl-PL" sz="1600" dirty="0">
                  <a:solidFill>
                    <a:srgbClr val="000080"/>
                  </a:solidFill>
                  <a:cs typeface="Times New Roman" panose="02020603050405020304" pitchFamily="18" charset="0"/>
                </a:endParaRPr>
              </a:p>
              <a:p>
                <a:pPr>
                  <a:lnSpc>
                    <a:spcPct val="93000"/>
                  </a:lnSpc>
                  <a:spcBef>
                    <a:spcPts val="288"/>
                  </a:spcBef>
                  <a:spcAft>
                    <a:spcPts val="288"/>
                  </a:spcAft>
                  <a:buClr>
                    <a:srgbClr val="000000"/>
                  </a:buClr>
                  <a:buSzPct val="100000"/>
                </a:pPr>
                <a:endParaRPr lang="pl-PL" altLang="pl-PL" sz="1600" dirty="0">
                  <a:solidFill>
                    <a:srgbClr val="800000"/>
                  </a:solidFill>
                  <a:cs typeface="Times New Roman" panose="02020603050405020304" pitchFamily="18" charset="0"/>
                </a:endParaRPr>
              </a:p>
              <a:p>
                <a:pPr>
                  <a:lnSpc>
                    <a:spcPct val="93000"/>
                  </a:lnSpc>
                  <a:spcBef>
                    <a:spcPts val="288"/>
                  </a:spcBef>
                  <a:spcAft>
                    <a:spcPts val="288"/>
                  </a:spcAft>
                  <a:buClr>
                    <a:srgbClr val="000000"/>
                  </a:buClr>
                  <a:buSzPct val="100000"/>
                </a:pPr>
                <a14:m>
                  <m:oMath xmlns:m="http://schemas.openxmlformats.org/officeDocument/2006/math">
                    <m:rad>
                      <m:radPr>
                        <m:degHide m:val="on"/>
                        <m:ctrlPr>
                          <a:rPr lang="en-GB" sz="1600" i="1" smtClean="0">
                            <a:solidFill>
                              <a:srgbClr val="C00000"/>
                            </a:solidFill>
                            <a:latin typeface="Cambria Math" panose="02040503050406030204" pitchFamily="18" charset="0"/>
                          </a:rPr>
                        </m:ctrlPr>
                      </m:radPr>
                      <m:deg/>
                      <m:e>
                        <m:r>
                          <a:rPr lang="pl-PL" sz="1600" i="1">
                            <a:solidFill>
                              <a:srgbClr val="C00000"/>
                            </a:solidFill>
                            <a:latin typeface="Cambria Math" panose="02040503050406030204" pitchFamily="18" charset="0"/>
                          </a:rPr>
                          <m:t>𝑠</m:t>
                        </m:r>
                      </m:e>
                    </m:rad>
                    <m:r>
                      <a:rPr lang="pl-PL" sz="1600" i="1">
                        <a:solidFill>
                          <a:srgbClr val="C00000"/>
                        </a:solidFill>
                        <a:latin typeface="Cambria Math" panose="02040503050406030204" pitchFamily="18" charset="0"/>
                      </a:rPr>
                      <m:t> </m:t>
                    </m:r>
                  </m:oMath>
                </a14:m>
                <a:r>
                  <a:rPr lang="pl-PL" altLang="pl-PL" sz="1600" dirty="0">
                    <a:solidFill>
                      <a:srgbClr val="800000"/>
                    </a:solidFill>
                    <a:cs typeface="Times New Roman" panose="02020603050405020304" pitchFamily="18" charset="0"/>
                  </a:rPr>
                  <a:t> jest maksymalną energią</a:t>
                </a:r>
                <a:r>
                  <a:rPr lang="pl-PL" altLang="pl-PL" sz="1600" dirty="0">
                    <a:solidFill>
                      <a:srgbClr val="000080"/>
                    </a:solidFill>
                    <a:cs typeface="Times New Roman" panose="02020603050405020304" pitchFamily="18" charset="0"/>
                  </a:rPr>
                  <a:t> </a:t>
                </a:r>
                <a:r>
                  <a:rPr lang="pl-PL" altLang="pl-PL" sz="1600" dirty="0">
                    <a:cs typeface="Times New Roman" panose="02020603050405020304" pitchFamily="18" charset="0"/>
                  </a:rPr>
                  <a:t>w oddziaływaniu, która może być wykorzystana do produkcji nowych stanów.</a:t>
                </a:r>
              </a:p>
              <a:p>
                <a:pPr>
                  <a:lnSpc>
                    <a:spcPct val="93000"/>
                  </a:lnSpc>
                  <a:spcBef>
                    <a:spcPts val="288"/>
                  </a:spcBef>
                  <a:spcAft>
                    <a:spcPts val="288"/>
                  </a:spcAft>
                  <a:buClr>
                    <a:srgbClr val="000000"/>
                  </a:buClr>
                  <a:buSzPct val="100000"/>
                </a:pPr>
                <a:endParaRPr lang="pl-PL" altLang="pl-PL" sz="1600" dirty="0">
                  <a:solidFill>
                    <a:srgbClr val="000080"/>
                  </a:solidFill>
                  <a:cs typeface="Times New Roman" panose="02020603050405020304" pitchFamily="18" charset="0"/>
                </a:endParaRPr>
              </a:p>
            </p:txBody>
          </p:sp>
        </mc:Choice>
        <mc:Fallback xmlns="">
          <p:sp>
            <p:nvSpPr>
              <p:cNvPr id="7" name="Prostokąt 6">
                <a:extLst>
                  <a:ext uri="{FF2B5EF4-FFF2-40B4-BE49-F238E27FC236}">
                    <a16:creationId xmlns:a16="http://schemas.microsoft.com/office/drawing/2014/main" id="{2B85F127-576D-4BE7-ACB3-B6BC86EA86F9}"/>
                  </a:ext>
                </a:extLst>
              </p:cNvPr>
              <p:cNvSpPr>
                <a:spLocks noRot="1" noChangeAspect="1" noMove="1" noResize="1" noEditPoints="1" noAdjustHandles="1" noChangeArrowheads="1" noChangeShapeType="1" noTextEdit="1"/>
              </p:cNvSpPr>
              <p:nvPr/>
            </p:nvSpPr>
            <p:spPr>
              <a:xfrm>
                <a:off x="517807" y="1446185"/>
                <a:ext cx="8324189" cy="4964308"/>
              </a:xfrm>
              <a:prstGeom prst="rect">
                <a:avLst/>
              </a:prstGeom>
              <a:blipFill>
                <a:blip r:embed="rId2"/>
                <a:stretch>
                  <a:fillRect l="-440" t="-1227" r="-1099"/>
                </a:stretch>
              </a:blipFill>
            </p:spPr>
            <p:txBody>
              <a:bodyPr/>
              <a:lstStyle/>
              <a:p>
                <a:r>
                  <a:rPr lang="en-GB">
                    <a:noFill/>
                  </a:rPr>
                  <a:t> </a:t>
                </a:r>
              </a:p>
            </p:txBody>
          </p:sp>
        </mc:Fallback>
      </mc:AlternateContent>
      <p:sp>
        <p:nvSpPr>
          <p:cNvPr id="9" name="pole tekstowe 8">
            <a:extLst>
              <a:ext uri="{FF2B5EF4-FFF2-40B4-BE49-F238E27FC236}">
                <a16:creationId xmlns:a16="http://schemas.microsoft.com/office/drawing/2014/main" id="{46CEA14E-E4F5-467A-BCA6-82EF9C1C1E07}"/>
              </a:ext>
            </a:extLst>
          </p:cNvPr>
          <p:cNvSpPr txBox="1"/>
          <p:nvPr/>
        </p:nvSpPr>
        <p:spPr>
          <a:xfrm>
            <a:off x="2611098" y="1945720"/>
            <a:ext cx="2911374" cy="338554"/>
          </a:xfrm>
          <a:prstGeom prst="rect">
            <a:avLst/>
          </a:prstGeom>
          <a:noFill/>
        </p:spPr>
        <p:txBody>
          <a:bodyPr wrap="none" rtlCol="0">
            <a:spAutoFit/>
          </a:bodyPr>
          <a:lstStyle/>
          <a:p>
            <a:r>
              <a:rPr lang="pl-PL" sz="1600" dirty="0">
                <a:solidFill>
                  <a:schemeClr val="accent6">
                    <a:lumMod val="50000"/>
                  </a:schemeClr>
                </a:solidFill>
                <a:latin typeface="Times New Roman" panose="02020603050405020304" pitchFamily="18" charset="0"/>
                <a:cs typeface="Times New Roman" panose="02020603050405020304" pitchFamily="18" charset="0"/>
              </a:rPr>
              <a:t>zatem </a:t>
            </a:r>
            <a:r>
              <a:rPr lang="pl-PL" sz="1600" dirty="0" err="1">
                <a:solidFill>
                  <a:schemeClr val="accent6">
                    <a:lumMod val="50000"/>
                  </a:schemeClr>
                </a:solidFill>
                <a:latin typeface="Times New Roman" panose="02020603050405020304" pitchFamily="18" charset="0"/>
                <a:cs typeface="Times New Roman" panose="02020603050405020304" pitchFamily="18" charset="0"/>
              </a:rPr>
              <a:t>czteropęd</a:t>
            </a:r>
            <a:r>
              <a:rPr lang="pl-PL" sz="1600" dirty="0">
                <a:solidFill>
                  <a:schemeClr val="accent6">
                    <a:lumMod val="50000"/>
                  </a:schemeClr>
                </a:solidFill>
                <a:latin typeface="Times New Roman" panose="02020603050405020304" pitchFamily="18" charset="0"/>
                <a:cs typeface="Times New Roman" panose="02020603050405020304" pitchFamily="18" charset="0"/>
              </a:rPr>
              <a:t> zapiszemy jako:</a:t>
            </a:r>
          </a:p>
        </p:txBody>
      </p:sp>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75472220-334A-4288-9C99-89B72543DE87}"/>
                  </a:ext>
                </a:extLst>
              </p:cNvPr>
              <p:cNvSpPr txBox="1"/>
              <p:nvPr/>
            </p:nvSpPr>
            <p:spPr>
              <a:xfrm>
                <a:off x="3104245" y="2316407"/>
                <a:ext cx="148931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accent6">
                              <a:lumMod val="50000"/>
                            </a:schemeClr>
                          </a:solidFill>
                          <a:latin typeface="Cambria Math" panose="02040503050406030204" pitchFamily="18" charset="0"/>
                        </a:rPr>
                        <m:t>𝑃</m:t>
                      </m:r>
                      <m:r>
                        <a:rPr lang="pl-PL" sz="1600" b="0" i="1" smtClean="0">
                          <a:solidFill>
                            <a:schemeClr val="accent6">
                              <a:lumMod val="50000"/>
                            </a:schemeClr>
                          </a:solidFill>
                          <a:latin typeface="Cambria Math" panose="02040503050406030204" pitchFamily="18" charset="0"/>
                        </a:rPr>
                        <m:t>=(</m:t>
                      </m:r>
                      <m:sSubSup>
                        <m:sSubSupPr>
                          <m:ctrlPr>
                            <a:rPr lang="pl-PL" sz="1600" i="1">
                              <a:solidFill>
                                <a:srgbClr val="C00000"/>
                              </a:solidFill>
                              <a:latin typeface="Cambria Math" panose="02040503050406030204" pitchFamily="18" charset="0"/>
                            </a:rPr>
                          </m:ctrlPr>
                        </m:sSubSupPr>
                        <m:e>
                          <m:r>
                            <a:rPr lang="pl-PL" sz="1600" i="1">
                              <a:solidFill>
                                <a:srgbClr val="C00000"/>
                              </a:solidFill>
                              <a:latin typeface="Cambria Math" panose="02040503050406030204" pitchFamily="18" charset="0"/>
                            </a:rPr>
                            <m:t>𝐸</m:t>
                          </m:r>
                        </m:e>
                        <m:sub>
                          <m:r>
                            <a:rPr lang="pl-PL" sz="1600" i="1">
                              <a:solidFill>
                                <a:srgbClr val="C00000"/>
                              </a:solidFill>
                              <a:latin typeface="Cambria Math" panose="02040503050406030204" pitchFamily="18" charset="0"/>
                            </a:rPr>
                            <m:t>1</m:t>
                          </m:r>
                        </m:sub>
                        <m:sup>
                          <m:r>
                            <a:rPr lang="pl-PL" sz="1600" b="0" i="1" smtClean="0">
                              <a:solidFill>
                                <a:srgbClr val="C00000"/>
                              </a:solidFill>
                              <a:latin typeface="Cambria Math" panose="02040503050406030204" pitchFamily="18" charset="0"/>
                            </a:rPr>
                            <m:t>∗</m:t>
                          </m:r>
                        </m:sup>
                      </m:sSubSup>
                      <m:r>
                        <a:rPr lang="pl-PL" sz="1600" i="1" smtClean="0">
                          <a:solidFill>
                            <a:srgbClr val="C00000"/>
                          </a:solidFill>
                          <a:latin typeface="Cambria Math" panose="02040503050406030204" pitchFamily="18" charset="0"/>
                        </a:rPr>
                        <m:t>+</m:t>
                      </m:r>
                      <m:sSubSup>
                        <m:sSubSupPr>
                          <m:ctrlPr>
                            <a:rPr lang="pl-PL" sz="1600" i="1">
                              <a:solidFill>
                                <a:srgbClr val="C00000"/>
                              </a:solidFill>
                              <a:latin typeface="Cambria Math" panose="02040503050406030204" pitchFamily="18" charset="0"/>
                            </a:rPr>
                          </m:ctrlPr>
                        </m:sSubSupPr>
                        <m:e>
                          <m:r>
                            <a:rPr lang="pl-PL" sz="1600" i="1">
                              <a:solidFill>
                                <a:srgbClr val="C00000"/>
                              </a:solidFill>
                              <a:latin typeface="Cambria Math" panose="02040503050406030204" pitchFamily="18" charset="0"/>
                            </a:rPr>
                            <m:t>𝐸</m:t>
                          </m:r>
                        </m:e>
                        <m:sub>
                          <m:r>
                            <a:rPr lang="pl-PL" sz="1600" i="1">
                              <a:solidFill>
                                <a:srgbClr val="C00000"/>
                              </a:solidFill>
                              <a:latin typeface="Cambria Math" panose="02040503050406030204" pitchFamily="18" charset="0"/>
                            </a:rPr>
                            <m:t>2</m:t>
                          </m:r>
                        </m:sub>
                        <m:sup>
                          <m:r>
                            <a:rPr lang="pl-PL" sz="1600" b="0" i="1" smtClean="0">
                              <a:solidFill>
                                <a:srgbClr val="C00000"/>
                              </a:solidFill>
                              <a:latin typeface="Cambria Math" panose="02040503050406030204" pitchFamily="18" charset="0"/>
                            </a:rPr>
                            <m:t>∗</m:t>
                          </m:r>
                        </m:sup>
                      </m:sSubSup>
                      <m:r>
                        <a:rPr lang="pl-PL" sz="1600" b="0" i="0" smtClean="0">
                          <a:solidFill>
                            <a:srgbClr val="002060"/>
                          </a:solidFill>
                          <a:latin typeface="Cambria Math" panose="02040503050406030204" pitchFamily="18" charset="0"/>
                        </a:rPr>
                        <m:t>,0)</m:t>
                      </m:r>
                    </m:oMath>
                  </m:oMathPara>
                </a14:m>
                <a:endParaRPr lang="pl-PL" sz="1600" dirty="0">
                  <a:latin typeface="Times New Roman" panose="02020603050405020304" pitchFamily="18" charset="0"/>
                  <a:cs typeface="Times New Roman" panose="02020603050405020304" pitchFamily="18" charset="0"/>
                </a:endParaRPr>
              </a:p>
            </p:txBody>
          </p:sp>
        </mc:Choice>
        <mc:Fallback xmlns="">
          <p:sp>
            <p:nvSpPr>
              <p:cNvPr id="10" name="pole tekstowe 9">
                <a:extLst>
                  <a:ext uri="{FF2B5EF4-FFF2-40B4-BE49-F238E27FC236}">
                    <a16:creationId xmlns:a16="http://schemas.microsoft.com/office/drawing/2014/main" id="{75472220-334A-4288-9C99-89B72543DE87}"/>
                  </a:ext>
                </a:extLst>
              </p:cNvPr>
              <p:cNvSpPr txBox="1">
                <a:spLocks noRot="1" noChangeAspect="1" noMove="1" noResize="1" noEditPoints="1" noAdjustHandles="1" noChangeArrowheads="1" noChangeShapeType="1" noTextEdit="1"/>
              </p:cNvSpPr>
              <p:nvPr/>
            </p:nvSpPr>
            <p:spPr>
              <a:xfrm>
                <a:off x="3104245" y="2316407"/>
                <a:ext cx="1489318" cy="246221"/>
              </a:xfrm>
              <a:prstGeom prst="rect">
                <a:avLst/>
              </a:prstGeom>
              <a:blipFill>
                <a:blip r:embed="rId4"/>
                <a:stretch>
                  <a:fillRect l="-2449" r="-4082" b="-35000"/>
                </a:stretch>
              </a:blipFill>
            </p:spPr>
            <p:txBody>
              <a:bodyPr/>
              <a:lstStyle/>
              <a:p>
                <a:r>
                  <a:rPr lang="en-GB">
                    <a:noFill/>
                  </a:rPr>
                  <a:t> </a:t>
                </a:r>
              </a:p>
            </p:txBody>
          </p:sp>
        </mc:Fallback>
      </mc:AlternateContent>
      <p:grpSp>
        <p:nvGrpSpPr>
          <p:cNvPr id="11" name="Grupa 10">
            <a:extLst>
              <a:ext uri="{FF2B5EF4-FFF2-40B4-BE49-F238E27FC236}">
                <a16:creationId xmlns:a16="http://schemas.microsoft.com/office/drawing/2014/main" id="{CC19EE53-6632-495A-8C2A-ED5D387A7126}"/>
              </a:ext>
            </a:extLst>
          </p:cNvPr>
          <p:cNvGrpSpPr/>
          <p:nvPr/>
        </p:nvGrpSpPr>
        <p:grpSpPr>
          <a:xfrm>
            <a:off x="5937780" y="2030012"/>
            <a:ext cx="2416195" cy="623707"/>
            <a:chOff x="6619649" y="1813492"/>
            <a:chExt cx="2416195" cy="623707"/>
          </a:xfrm>
        </p:grpSpPr>
        <p:pic>
          <p:nvPicPr>
            <p:cNvPr id="12" name="Picture 8">
              <a:extLst>
                <a:ext uri="{FF2B5EF4-FFF2-40B4-BE49-F238E27FC236}">
                  <a16:creationId xmlns:a16="http://schemas.microsoft.com/office/drawing/2014/main" id="{9FF3D2F9-D394-4E96-BEDB-6522C7713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5030" y="1894274"/>
              <a:ext cx="2080814" cy="542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sp>
              <p:nvSpPr>
                <p:cNvPr id="13" name="Prostokąt 12">
                  <a:extLst>
                    <a:ext uri="{FF2B5EF4-FFF2-40B4-BE49-F238E27FC236}">
                      <a16:creationId xmlns:a16="http://schemas.microsoft.com/office/drawing/2014/main" id="{9383E4CC-02EE-4163-BEAD-5FCA130F1397}"/>
                    </a:ext>
                  </a:extLst>
                </p:cNvPr>
                <p:cNvSpPr/>
                <p:nvPr/>
              </p:nvSpPr>
              <p:spPr>
                <a:xfrm>
                  <a:off x="6619649" y="1827182"/>
                  <a:ext cx="45288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l-PL" sz="1600" i="1" smtClean="0">
                                <a:solidFill>
                                  <a:srgbClr val="C00000"/>
                                </a:solidFill>
                                <a:latin typeface="Cambria Math" panose="02040503050406030204" pitchFamily="18" charset="0"/>
                              </a:rPr>
                            </m:ctrlPr>
                          </m:sSubSupPr>
                          <m:e>
                            <m:r>
                              <a:rPr lang="pl-PL" sz="1600" i="1">
                                <a:solidFill>
                                  <a:srgbClr val="C00000"/>
                                </a:solidFill>
                                <a:latin typeface="Cambria Math" panose="02040503050406030204" pitchFamily="18" charset="0"/>
                              </a:rPr>
                              <m:t>𝐸</m:t>
                            </m:r>
                          </m:e>
                          <m:sub>
                            <m:r>
                              <a:rPr lang="pl-PL" sz="1600" i="1">
                                <a:solidFill>
                                  <a:srgbClr val="C00000"/>
                                </a:solidFill>
                                <a:latin typeface="Cambria Math" panose="02040503050406030204" pitchFamily="18" charset="0"/>
                              </a:rPr>
                              <m:t>1</m:t>
                            </m:r>
                          </m:sub>
                          <m:sup>
                            <m:r>
                              <a:rPr lang="pl-PL" sz="1600" b="0" i="1" smtClean="0">
                                <a:solidFill>
                                  <a:srgbClr val="C00000"/>
                                </a:solidFill>
                                <a:latin typeface="Cambria Math" panose="02040503050406030204" pitchFamily="18" charset="0"/>
                              </a:rPr>
                              <m:t>∗</m:t>
                            </m:r>
                          </m:sup>
                        </m:sSubSup>
                      </m:oMath>
                    </m:oMathPara>
                  </a14:m>
                  <a:endParaRPr lang="pl-PL" sz="16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3" name="Prostokąt 12">
                  <a:extLst>
                    <a:ext uri="{FF2B5EF4-FFF2-40B4-BE49-F238E27FC236}">
                      <a16:creationId xmlns:a16="http://schemas.microsoft.com/office/drawing/2014/main" id="{9383E4CC-02EE-4163-BEAD-5FCA130F1397}"/>
                    </a:ext>
                  </a:extLst>
                </p:cNvPr>
                <p:cNvSpPr>
                  <a:spLocks noRot="1" noChangeAspect="1" noMove="1" noResize="1" noEditPoints="1" noAdjustHandles="1" noChangeArrowheads="1" noChangeShapeType="1" noTextEdit="1"/>
                </p:cNvSpPr>
                <p:nvPr/>
              </p:nvSpPr>
              <p:spPr>
                <a:xfrm>
                  <a:off x="6619649" y="1827182"/>
                  <a:ext cx="452881" cy="33855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Prostokąt 13">
                  <a:extLst>
                    <a:ext uri="{FF2B5EF4-FFF2-40B4-BE49-F238E27FC236}">
                      <a16:creationId xmlns:a16="http://schemas.microsoft.com/office/drawing/2014/main" id="{C62CE928-CD18-4712-B97D-258F55D25584}"/>
                    </a:ext>
                  </a:extLst>
                </p:cNvPr>
                <p:cNvSpPr/>
                <p:nvPr/>
              </p:nvSpPr>
              <p:spPr>
                <a:xfrm>
                  <a:off x="7995437" y="1813492"/>
                  <a:ext cx="45288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l-PL" sz="1600" i="1" smtClean="0">
                                <a:solidFill>
                                  <a:srgbClr val="C00000"/>
                                </a:solidFill>
                                <a:latin typeface="Cambria Math" panose="02040503050406030204" pitchFamily="18" charset="0"/>
                              </a:rPr>
                            </m:ctrlPr>
                          </m:sSubSupPr>
                          <m:e>
                            <m:r>
                              <a:rPr lang="pl-PL" sz="1600" i="1">
                                <a:solidFill>
                                  <a:srgbClr val="C00000"/>
                                </a:solidFill>
                                <a:latin typeface="Cambria Math" panose="02040503050406030204" pitchFamily="18" charset="0"/>
                              </a:rPr>
                              <m:t>𝐸</m:t>
                            </m:r>
                          </m:e>
                          <m:sub>
                            <m:r>
                              <a:rPr lang="pl-PL" sz="1600" b="0" i="1" smtClean="0">
                                <a:solidFill>
                                  <a:srgbClr val="C00000"/>
                                </a:solidFill>
                                <a:latin typeface="Cambria Math" panose="02040503050406030204" pitchFamily="18" charset="0"/>
                              </a:rPr>
                              <m:t>2</m:t>
                            </m:r>
                          </m:sub>
                          <m:sup>
                            <m:r>
                              <a:rPr lang="pl-PL" sz="1600" b="0" i="1" smtClean="0">
                                <a:solidFill>
                                  <a:srgbClr val="C00000"/>
                                </a:solidFill>
                                <a:latin typeface="Cambria Math" panose="02040503050406030204" pitchFamily="18" charset="0"/>
                              </a:rPr>
                              <m:t>∗</m:t>
                            </m:r>
                          </m:sup>
                        </m:sSubSup>
                      </m:oMath>
                    </m:oMathPara>
                  </a14:m>
                  <a:endParaRPr lang="pl-PL" sz="16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4" name="Prostokąt 13">
                  <a:extLst>
                    <a:ext uri="{FF2B5EF4-FFF2-40B4-BE49-F238E27FC236}">
                      <a16:creationId xmlns:a16="http://schemas.microsoft.com/office/drawing/2014/main" id="{C62CE928-CD18-4712-B97D-258F55D25584}"/>
                    </a:ext>
                  </a:extLst>
                </p:cNvPr>
                <p:cNvSpPr>
                  <a:spLocks noRot="1" noChangeAspect="1" noMove="1" noResize="1" noEditPoints="1" noAdjustHandles="1" noChangeArrowheads="1" noChangeShapeType="1" noTextEdit="1"/>
                </p:cNvSpPr>
                <p:nvPr/>
              </p:nvSpPr>
              <p:spPr>
                <a:xfrm>
                  <a:off x="7995437" y="1813492"/>
                  <a:ext cx="452881" cy="338554"/>
                </a:xfrm>
                <a:prstGeom prst="rect">
                  <a:avLst/>
                </a:prstGeom>
                <a:blipFill>
                  <a:blip r:embed="rId7"/>
                  <a:stretch>
                    <a:fillRect/>
                  </a:stretch>
                </a:blipFill>
              </p:spPr>
              <p:txBody>
                <a:bodyPr/>
                <a:lstStyle/>
                <a:p>
                  <a:r>
                    <a:rPr lang="en-GB">
                      <a:noFill/>
                    </a:rPr>
                    <a:t> </a:t>
                  </a:r>
                </a:p>
              </p:txBody>
            </p:sp>
          </mc:Fallback>
        </mc:AlternateContent>
      </p:grpSp>
      <p:grpSp>
        <p:nvGrpSpPr>
          <p:cNvPr id="15" name="Grupa 14">
            <a:extLst>
              <a:ext uri="{FF2B5EF4-FFF2-40B4-BE49-F238E27FC236}">
                <a16:creationId xmlns:a16="http://schemas.microsoft.com/office/drawing/2014/main" id="{A9C12893-AF00-4D36-89B1-9E71C94F955C}"/>
              </a:ext>
            </a:extLst>
          </p:cNvPr>
          <p:cNvGrpSpPr/>
          <p:nvPr/>
        </p:nvGrpSpPr>
        <p:grpSpPr>
          <a:xfrm>
            <a:off x="1849891" y="3001778"/>
            <a:ext cx="4850046" cy="729906"/>
            <a:chOff x="1389694" y="2342515"/>
            <a:chExt cx="4850046" cy="729906"/>
          </a:xfrm>
        </p:grpSpPr>
        <mc:AlternateContent xmlns:mc="http://schemas.openxmlformats.org/markup-compatibility/2006" xmlns:a14="http://schemas.microsoft.com/office/drawing/2010/main">
          <mc:Choice Requires="a14">
            <p:sp>
              <p:nvSpPr>
                <p:cNvPr id="16" name="Prostokąt 15">
                  <a:extLst>
                    <a:ext uri="{FF2B5EF4-FFF2-40B4-BE49-F238E27FC236}">
                      <a16:creationId xmlns:a16="http://schemas.microsoft.com/office/drawing/2014/main" id="{72A8B7C5-3514-4B59-8C91-6C9F37B9287D}"/>
                    </a:ext>
                  </a:extLst>
                </p:cNvPr>
                <p:cNvSpPr/>
                <p:nvPr/>
              </p:nvSpPr>
              <p:spPr>
                <a:xfrm>
                  <a:off x="1389694" y="2342515"/>
                  <a:ext cx="4850046" cy="343684"/>
                </a:xfrm>
                <a:prstGeom prst="rect">
                  <a:avLst/>
                </a:prstGeom>
              </p:spPr>
              <p:txBody>
                <a:bodyPr wrap="none">
                  <a:spAutoFit/>
                </a:bodyPr>
                <a:lstStyle/>
                <a:p>
                  <a:pPr algn="ctr"/>
                  <a14:m>
                    <m:oMath xmlns:m="http://schemas.openxmlformats.org/officeDocument/2006/math">
                      <m:r>
                        <a:rPr lang="pl-PL" sz="1600" i="1" smtClean="0">
                          <a:solidFill>
                            <a:srgbClr val="002060"/>
                          </a:solidFill>
                          <a:latin typeface="Cambria Math" panose="02040503050406030204" pitchFamily="18" charset="0"/>
                        </a:rPr>
                        <m:t>𝑠</m:t>
                      </m:r>
                      <m:r>
                        <a:rPr lang="pl-PL" sz="1600" i="1" smtClean="0">
                          <a:solidFill>
                            <a:srgbClr val="002060"/>
                          </a:solidFill>
                          <a:latin typeface="Cambria Math" panose="02040503050406030204" pitchFamily="18" charset="0"/>
                        </a:rPr>
                        <m:t>=</m:t>
                      </m:r>
                      <m:sSup>
                        <m:sSupPr>
                          <m:ctrlPr>
                            <a:rPr lang="pl-PL" sz="1600" i="1">
                              <a:solidFill>
                                <a:srgbClr val="002060"/>
                              </a:solidFill>
                              <a:latin typeface="Cambria Math" panose="02040503050406030204" pitchFamily="18" charset="0"/>
                            </a:rPr>
                          </m:ctrlPr>
                        </m:sSupPr>
                        <m:e>
                          <m:d>
                            <m:dPr>
                              <m:ctrlPr>
                                <a:rPr lang="pl-PL" sz="1600" i="1">
                                  <a:solidFill>
                                    <a:srgbClr val="002060"/>
                                  </a:solidFill>
                                  <a:latin typeface="Cambria Math" panose="02040503050406030204" pitchFamily="18" charset="0"/>
                                </a:rPr>
                              </m:ctrlPr>
                            </m:dPr>
                            <m:e>
                              <m:sSub>
                                <m:sSubPr>
                                  <m:ctrlPr>
                                    <a:rPr lang="pl-PL" sz="1600" i="1">
                                      <a:solidFill>
                                        <a:srgbClr val="002060"/>
                                      </a:solidFill>
                                      <a:latin typeface="Cambria Math" panose="02040503050406030204" pitchFamily="18" charset="0"/>
                                    </a:rPr>
                                  </m:ctrlPr>
                                </m:sSubPr>
                                <m:e>
                                  <m:r>
                                    <a:rPr lang="pl-PL" sz="1600" b="0" i="1" smtClean="0">
                                      <a:solidFill>
                                        <a:srgbClr val="002060"/>
                                      </a:solidFill>
                                      <a:latin typeface="Cambria Math" panose="02040503050406030204" pitchFamily="18" charset="0"/>
                                    </a:rPr>
                                    <m:t>𝑃</m:t>
                                  </m:r>
                                </m:e>
                                <m:sub>
                                  <m:r>
                                    <a:rPr lang="pl-PL" sz="1600" i="1">
                                      <a:solidFill>
                                        <a:srgbClr val="002060"/>
                                      </a:solidFill>
                                      <a:latin typeface="Cambria Math" panose="02040503050406030204" pitchFamily="18" charset="0"/>
                                    </a:rPr>
                                    <m:t>1</m:t>
                                  </m:r>
                                </m:sub>
                              </m:sSub>
                              <m:r>
                                <a:rPr lang="pl-PL" sz="1600" i="1">
                                  <a:solidFill>
                                    <a:srgbClr val="002060"/>
                                  </a:solidFill>
                                  <a:latin typeface="Cambria Math" panose="02040503050406030204" pitchFamily="18" charset="0"/>
                                </a:rPr>
                                <m:t>+</m:t>
                              </m:r>
                              <m:sSub>
                                <m:sSubPr>
                                  <m:ctrlPr>
                                    <a:rPr lang="pl-PL" sz="1600" i="1">
                                      <a:solidFill>
                                        <a:srgbClr val="002060"/>
                                      </a:solidFill>
                                      <a:latin typeface="Cambria Math" panose="02040503050406030204" pitchFamily="18" charset="0"/>
                                    </a:rPr>
                                  </m:ctrlPr>
                                </m:sSubPr>
                                <m:e>
                                  <m:r>
                                    <a:rPr lang="pl-PL" sz="1600" b="0" i="1" smtClean="0">
                                      <a:solidFill>
                                        <a:srgbClr val="002060"/>
                                      </a:solidFill>
                                      <a:latin typeface="Cambria Math" panose="02040503050406030204" pitchFamily="18" charset="0"/>
                                    </a:rPr>
                                    <m:t>𝑃</m:t>
                                  </m:r>
                                </m:e>
                                <m:sub>
                                  <m:r>
                                    <a:rPr lang="pl-PL" sz="1600" i="1">
                                      <a:solidFill>
                                        <a:srgbClr val="002060"/>
                                      </a:solidFill>
                                      <a:latin typeface="Cambria Math" panose="02040503050406030204" pitchFamily="18" charset="0"/>
                                    </a:rPr>
                                    <m:t>2</m:t>
                                  </m:r>
                                </m:sub>
                              </m:sSub>
                            </m:e>
                          </m:d>
                        </m:e>
                        <m:sup>
                          <m:r>
                            <a:rPr lang="pl-PL" sz="1600" i="1">
                              <a:solidFill>
                                <a:srgbClr val="002060"/>
                              </a:solidFill>
                              <a:latin typeface="Cambria Math" panose="02040503050406030204" pitchFamily="18" charset="0"/>
                            </a:rPr>
                            <m:t>2</m:t>
                          </m:r>
                        </m:sup>
                      </m:sSup>
                      <m:r>
                        <a:rPr lang="pl-PL" sz="1600" i="1">
                          <a:solidFill>
                            <a:srgbClr val="002060"/>
                          </a:solidFill>
                          <a:latin typeface="Cambria Math" panose="02040503050406030204" pitchFamily="18" charset="0"/>
                        </a:rPr>
                        <m:t>=</m:t>
                      </m:r>
                      <m:sSup>
                        <m:sSupPr>
                          <m:ctrlPr>
                            <a:rPr lang="pl-PL" sz="1600" i="1">
                              <a:solidFill>
                                <a:srgbClr val="002060"/>
                              </a:solidFill>
                              <a:latin typeface="Cambria Math" panose="02040503050406030204" pitchFamily="18" charset="0"/>
                            </a:rPr>
                          </m:ctrlPr>
                        </m:sSupPr>
                        <m:e>
                          <m:d>
                            <m:dPr>
                              <m:ctrlPr>
                                <a:rPr lang="pl-PL" sz="1600" i="1">
                                  <a:solidFill>
                                    <a:srgbClr val="002060"/>
                                  </a:solidFill>
                                  <a:latin typeface="Cambria Math" panose="02040503050406030204" pitchFamily="18" charset="0"/>
                                </a:rPr>
                              </m:ctrlPr>
                            </m:dPr>
                            <m:e>
                              <m:sSubSup>
                                <m:sSubSupPr>
                                  <m:ctrlPr>
                                    <a:rPr lang="pl-PL" sz="1600" i="1" smtClean="0">
                                      <a:solidFill>
                                        <a:srgbClr val="C00000"/>
                                      </a:solidFill>
                                      <a:latin typeface="Cambria Math" panose="02040503050406030204" pitchFamily="18" charset="0"/>
                                    </a:rPr>
                                  </m:ctrlPr>
                                </m:sSubSupPr>
                                <m:e>
                                  <m:r>
                                    <a:rPr lang="pl-PL" sz="1600" b="0" i="1" smtClean="0">
                                      <a:solidFill>
                                        <a:srgbClr val="C00000"/>
                                      </a:solidFill>
                                      <a:latin typeface="Cambria Math" panose="02040503050406030204" pitchFamily="18" charset="0"/>
                                    </a:rPr>
                                    <m:t>𝐸</m:t>
                                  </m:r>
                                </m:e>
                                <m:sub>
                                  <m:r>
                                    <a:rPr lang="pl-PL" sz="1600" b="0" i="1" smtClean="0">
                                      <a:solidFill>
                                        <a:srgbClr val="C00000"/>
                                      </a:solidFill>
                                      <a:latin typeface="Cambria Math" panose="02040503050406030204" pitchFamily="18" charset="0"/>
                                    </a:rPr>
                                    <m:t>1</m:t>
                                  </m:r>
                                </m:sub>
                                <m:sup>
                                  <m:r>
                                    <a:rPr lang="pl-PL" sz="1600" b="0" i="1" smtClean="0">
                                      <a:solidFill>
                                        <a:srgbClr val="C00000"/>
                                      </a:solidFill>
                                      <a:latin typeface="Cambria Math" panose="02040503050406030204" pitchFamily="18" charset="0"/>
                                    </a:rPr>
                                    <m:t>∗</m:t>
                                  </m:r>
                                </m:sup>
                              </m:sSubSup>
                              <m:r>
                                <a:rPr lang="pl-PL" sz="1600" i="1" smtClean="0">
                                  <a:solidFill>
                                    <a:srgbClr val="C00000"/>
                                  </a:solidFill>
                                  <a:latin typeface="Cambria Math" panose="02040503050406030204" pitchFamily="18" charset="0"/>
                                </a:rPr>
                                <m:t>+</m:t>
                              </m:r>
                              <m:sSubSup>
                                <m:sSubSupPr>
                                  <m:ctrlPr>
                                    <a:rPr lang="pl-PL" sz="1600" i="1">
                                      <a:solidFill>
                                        <a:srgbClr val="C00000"/>
                                      </a:solidFill>
                                      <a:latin typeface="Cambria Math" panose="02040503050406030204" pitchFamily="18" charset="0"/>
                                    </a:rPr>
                                  </m:ctrlPr>
                                </m:sSubSupPr>
                                <m:e>
                                  <m:r>
                                    <a:rPr lang="pl-PL" sz="1600" i="1">
                                      <a:solidFill>
                                        <a:srgbClr val="C00000"/>
                                      </a:solidFill>
                                      <a:latin typeface="Cambria Math" panose="02040503050406030204" pitchFamily="18" charset="0"/>
                                    </a:rPr>
                                    <m:t>𝐸</m:t>
                                  </m:r>
                                </m:e>
                                <m:sub>
                                  <m:r>
                                    <a:rPr lang="pl-PL" sz="1600" b="0" i="1" smtClean="0">
                                      <a:solidFill>
                                        <a:srgbClr val="C00000"/>
                                      </a:solidFill>
                                      <a:latin typeface="Cambria Math" panose="02040503050406030204" pitchFamily="18" charset="0"/>
                                    </a:rPr>
                                    <m:t>2</m:t>
                                  </m:r>
                                </m:sub>
                                <m:sup>
                                  <m:r>
                                    <a:rPr lang="pl-PL" sz="1600" b="0" i="1" smtClean="0">
                                      <a:solidFill>
                                        <a:srgbClr val="C00000"/>
                                      </a:solidFill>
                                      <a:latin typeface="Cambria Math" panose="02040503050406030204" pitchFamily="18" charset="0"/>
                                    </a:rPr>
                                    <m:t>∗</m:t>
                                  </m:r>
                                </m:sup>
                              </m:sSubSup>
                            </m:e>
                          </m:d>
                        </m:e>
                        <m:sup>
                          <m:r>
                            <a:rPr lang="pl-PL" sz="1600" i="1">
                              <a:solidFill>
                                <a:srgbClr val="002060"/>
                              </a:solidFill>
                              <a:latin typeface="Cambria Math" panose="02040503050406030204" pitchFamily="18" charset="0"/>
                            </a:rPr>
                            <m:t>2</m:t>
                          </m:r>
                        </m:sup>
                      </m:sSup>
                      <m:r>
                        <a:rPr lang="pl-PL" sz="1600" i="1">
                          <a:solidFill>
                            <a:srgbClr val="002060"/>
                          </a:solidFill>
                          <a:latin typeface="Cambria Math" panose="02040503050406030204" pitchFamily="18" charset="0"/>
                        </a:rPr>
                        <m:t>−</m:t>
                      </m:r>
                      <m:sSup>
                        <m:sSupPr>
                          <m:ctrlPr>
                            <a:rPr lang="pl-PL" sz="1600" i="1">
                              <a:solidFill>
                                <a:srgbClr val="002060"/>
                              </a:solidFill>
                              <a:latin typeface="Cambria Math" panose="02040503050406030204" pitchFamily="18" charset="0"/>
                            </a:rPr>
                          </m:ctrlPr>
                        </m:sSupPr>
                        <m:e>
                          <m:d>
                            <m:dPr>
                              <m:ctrlPr>
                                <a:rPr lang="pl-PL" sz="1600" i="1">
                                  <a:solidFill>
                                    <a:srgbClr val="002060"/>
                                  </a:solidFill>
                                  <a:latin typeface="Cambria Math" panose="02040503050406030204" pitchFamily="18" charset="0"/>
                                </a:rPr>
                              </m:ctrlPr>
                            </m:dPr>
                            <m:e>
                              <m:sSub>
                                <m:sSubPr>
                                  <m:ctrlPr>
                                    <a:rPr lang="pl-PL" sz="1600" i="1">
                                      <a:solidFill>
                                        <a:srgbClr val="002060"/>
                                      </a:solidFill>
                                      <a:latin typeface="Cambria Math" panose="02040503050406030204" pitchFamily="18" charset="0"/>
                                    </a:rPr>
                                  </m:ctrlPr>
                                </m:sSubPr>
                                <m:e>
                                  <m:acc>
                                    <m:accPr>
                                      <m:chr m:val="⃗"/>
                                      <m:ctrlPr>
                                        <a:rPr lang="pl-PL" sz="1600" i="1">
                                          <a:solidFill>
                                            <a:srgbClr val="002060"/>
                                          </a:solidFill>
                                          <a:latin typeface="Cambria Math" panose="02040503050406030204" pitchFamily="18" charset="0"/>
                                        </a:rPr>
                                      </m:ctrlPr>
                                    </m:accPr>
                                    <m:e>
                                      <m:r>
                                        <a:rPr lang="pl-PL" sz="1600" i="1">
                                          <a:solidFill>
                                            <a:srgbClr val="002060"/>
                                          </a:solidFill>
                                          <a:latin typeface="Cambria Math" panose="02040503050406030204" pitchFamily="18" charset="0"/>
                                        </a:rPr>
                                        <m:t>𝑝</m:t>
                                      </m:r>
                                    </m:e>
                                  </m:acc>
                                </m:e>
                                <m:sub>
                                  <m:r>
                                    <a:rPr lang="pl-PL" sz="1600" i="1">
                                      <a:solidFill>
                                        <a:srgbClr val="002060"/>
                                      </a:solidFill>
                                      <a:latin typeface="Cambria Math" panose="02040503050406030204" pitchFamily="18" charset="0"/>
                                    </a:rPr>
                                    <m:t>1</m:t>
                                  </m:r>
                                </m:sub>
                              </m:sSub>
                              <m:r>
                                <a:rPr lang="pl-PL" sz="1600" i="1">
                                  <a:solidFill>
                                    <a:srgbClr val="002060"/>
                                  </a:solidFill>
                                  <a:latin typeface="Cambria Math" panose="02040503050406030204" pitchFamily="18" charset="0"/>
                                </a:rPr>
                                <m:t>+</m:t>
                              </m:r>
                              <m:sSub>
                                <m:sSubPr>
                                  <m:ctrlPr>
                                    <a:rPr lang="pl-PL" sz="1600" i="1">
                                      <a:solidFill>
                                        <a:srgbClr val="002060"/>
                                      </a:solidFill>
                                      <a:latin typeface="Cambria Math" panose="02040503050406030204" pitchFamily="18" charset="0"/>
                                    </a:rPr>
                                  </m:ctrlPr>
                                </m:sSubPr>
                                <m:e>
                                  <m:acc>
                                    <m:accPr>
                                      <m:chr m:val="⃗"/>
                                      <m:ctrlPr>
                                        <a:rPr lang="pl-PL" sz="1600" i="1">
                                          <a:solidFill>
                                            <a:srgbClr val="002060"/>
                                          </a:solidFill>
                                          <a:latin typeface="Cambria Math" panose="02040503050406030204" pitchFamily="18" charset="0"/>
                                        </a:rPr>
                                      </m:ctrlPr>
                                    </m:accPr>
                                    <m:e>
                                      <m:r>
                                        <a:rPr lang="pl-PL" sz="1600" i="1">
                                          <a:solidFill>
                                            <a:srgbClr val="002060"/>
                                          </a:solidFill>
                                          <a:latin typeface="Cambria Math" panose="02040503050406030204" pitchFamily="18" charset="0"/>
                                        </a:rPr>
                                        <m:t>𝑝</m:t>
                                      </m:r>
                                    </m:e>
                                  </m:acc>
                                </m:e>
                                <m:sub>
                                  <m:r>
                                    <a:rPr lang="pl-PL" sz="1600" i="1">
                                      <a:solidFill>
                                        <a:srgbClr val="002060"/>
                                      </a:solidFill>
                                      <a:latin typeface="Cambria Math" panose="02040503050406030204" pitchFamily="18" charset="0"/>
                                    </a:rPr>
                                    <m:t>2</m:t>
                                  </m:r>
                                </m:sub>
                              </m:sSub>
                            </m:e>
                          </m:d>
                        </m:e>
                        <m:sup>
                          <m:r>
                            <a:rPr lang="pl-PL" sz="1600" i="1">
                              <a:solidFill>
                                <a:srgbClr val="002060"/>
                              </a:solidFill>
                              <a:latin typeface="Cambria Math" panose="02040503050406030204" pitchFamily="18" charset="0"/>
                            </a:rPr>
                            <m:t>2</m:t>
                          </m:r>
                        </m:sup>
                      </m:sSup>
                      <m:r>
                        <a:rPr lang="pl-PL" sz="1600" i="1">
                          <a:solidFill>
                            <a:srgbClr val="002060"/>
                          </a:solidFill>
                          <a:latin typeface="Cambria Math" panose="02040503050406030204" pitchFamily="18" charset="0"/>
                        </a:rPr>
                        <m:t>=</m:t>
                      </m:r>
                      <m:r>
                        <a:rPr lang="pl-PL" sz="1600" b="0" i="1" smtClean="0">
                          <a:solidFill>
                            <a:srgbClr val="002060"/>
                          </a:solidFill>
                          <a:latin typeface="Cambria Math" panose="02040503050406030204" pitchFamily="18" charset="0"/>
                        </a:rPr>
                        <m:t> </m:t>
                      </m:r>
                      <m:sSup>
                        <m:sSupPr>
                          <m:ctrlPr>
                            <a:rPr lang="pl-PL" sz="1600" b="0" i="1" smtClean="0">
                              <a:solidFill>
                                <a:srgbClr val="002060"/>
                              </a:solidFill>
                              <a:latin typeface="Cambria Math" panose="02040503050406030204" pitchFamily="18" charset="0"/>
                            </a:rPr>
                          </m:ctrlPr>
                        </m:sSupPr>
                        <m:e>
                          <m:d>
                            <m:dPr>
                              <m:ctrlPr>
                                <a:rPr lang="pl-PL" sz="1600" b="0" i="1" smtClean="0">
                                  <a:solidFill>
                                    <a:srgbClr val="002060"/>
                                  </a:solidFill>
                                  <a:latin typeface="Cambria Math" panose="02040503050406030204" pitchFamily="18" charset="0"/>
                                </a:rPr>
                              </m:ctrlPr>
                            </m:dPr>
                            <m:e>
                              <m:nary>
                                <m:naryPr>
                                  <m:chr m:val="∑"/>
                                  <m:subHide m:val="on"/>
                                  <m:supHide m:val="on"/>
                                  <m:ctrlPr>
                                    <a:rPr lang="pl-PL" sz="1600" b="0" i="1" smtClean="0">
                                      <a:solidFill>
                                        <a:srgbClr val="002060"/>
                                      </a:solidFill>
                                      <a:latin typeface="Cambria Math" panose="02040503050406030204" pitchFamily="18" charset="0"/>
                                    </a:rPr>
                                  </m:ctrlPr>
                                </m:naryPr>
                                <m:sub/>
                                <m:sup/>
                                <m:e>
                                  <m:sSubSup>
                                    <m:sSubSupPr>
                                      <m:ctrlPr>
                                        <a:rPr lang="pl-PL" sz="1600" i="1">
                                          <a:solidFill>
                                            <a:srgbClr val="002060"/>
                                          </a:solidFill>
                                          <a:latin typeface="Cambria Math" panose="02040503050406030204" pitchFamily="18" charset="0"/>
                                        </a:rPr>
                                      </m:ctrlPr>
                                    </m:sSubSupPr>
                                    <m:e>
                                      <m:r>
                                        <a:rPr lang="pl-PL" sz="1600" i="1">
                                          <a:solidFill>
                                            <a:srgbClr val="002060"/>
                                          </a:solidFill>
                                          <a:latin typeface="Cambria Math" panose="02040503050406030204" pitchFamily="18" charset="0"/>
                                        </a:rPr>
                                        <m:t>𝐸</m:t>
                                      </m:r>
                                    </m:e>
                                    <m:sub>
                                      <m:r>
                                        <a:rPr lang="pl-PL" sz="1600" b="0" i="1" smtClean="0">
                                          <a:solidFill>
                                            <a:srgbClr val="002060"/>
                                          </a:solidFill>
                                          <a:latin typeface="Cambria Math" panose="02040503050406030204" pitchFamily="18" charset="0"/>
                                        </a:rPr>
                                        <m:t>𝑖</m:t>
                                      </m:r>
                                    </m:sub>
                                    <m:sup>
                                      <m:r>
                                        <a:rPr lang="pl-PL" sz="1600" b="0" i="1" smtClean="0">
                                          <a:solidFill>
                                            <a:srgbClr val="002060"/>
                                          </a:solidFill>
                                          <a:latin typeface="Cambria Math" panose="02040503050406030204" pitchFamily="18" charset="0"/>
                                        </a:rPr>
                                        <m:t>∗</m:t>
                                      </m:r>
                                    </m:sup>
                                  </m:sSubSup>
                                </m:e>
                              </m:nary>
                            </m:e>
                          </m:d>
                        </m:e>
                        <m:sup>
                          <m:r>
                            <a:rPr lang="pl-PL" sz="1600" b="0" i="1" smtClean="0">
                              <a:solidFill>
                                <a:srgbClr val="002060"/>
                              </a:solidFill>
                              <a:latin typeface="Cambria Math" panose="02040503050406030204" pitchFamily="18" charset="0"/>
                            </a:rPr>
                            <m:t>2</m:t>
                          </m:r>
                        </m:sup>
                      </m:sSup>
                    </m:oMath>
                  </a14:m>
                  <a:r>
                    <a:rPr lang="pl-PL" sz="1600" dirty="0">
                      <a:solidFill>
                        <a:srgbClr val="002060"/>
                      </a:solidFill>
                      <a:latin typeface="Times New Roman" panose="02020603050405020304" pitchFamily="18" charset="0"/>
                      <a:cs typeface="Times New Roman" panose="02020603050405020304" pitchFamily="18" charset="0"/>
                    </a:rPr>
                    <a:t> </a:t>
                  </a:r>
                </a:p>
              </p:txBody>
            </p:sp>
          </mc:Choice>
          <mc:Fallback xmlns="">
            <p:sp>
              <p:nvSpPr>
                <p:cNvPr id="16" name="Prostokąt 15">
                  <a:extLst>
                    <a:ext uri="{FF2B5EF4-FFF2-40B4-BE49-F238E27FC236}">
                      <a16:creationId xmlns:a16="http://schemas.microsoft.com/office/drawing/2014/main" id="{72A8B7C5-3514-4B59-8C91-6C9F37B9287D}"/>
                    </a:ext>
                  </a:extLst>
                </p:cNvPr>
                <p:cNvSpPr>
                  <a:spLocks noRot="1" noChangeAspect="1" noMove="1" noResize="1" noEditPoints="1" noAdjustHandles="1" noChangeArrowheads="1" noChangeShapeType="1" noTextEdit="1"/>
                </p:cNvSpPr>
                <p:nvPr/>
              </p:nvSpPr>
              <p:spPr>
                <a:xfrm>
                  <a:off x="1389694" y="2342515"/>
                  <a:ext cx="4850046" cy="343684"/>
                </a:xfrm>
                <a:prstGeom prst="rect">
                  <a:avLst/>
                </a:prstGeom>
                <a:blipFill>
                  <a:blip r:embed="rId8"/>
                  <a:stretch>
                    <a:fillRect t="-105263" r="-2889" b="-164912"/>
                  </a:stretch>
                </a:blipFill>
              </p:spPr>
              <p:txBody>
                <a:bodyPr/>
                <a:lstStyle/>
                <a:p>
                  <a:r>
                    <a:rPr lang="en-GB">
                      <a:noFill/>
                    </a:rPr>
                    <a:t> </a:t>
                  </a:r>
                </a:p>
              </p:txBody>
            </p:sp>
          </mc:Fallback>
        </mc:AlternateContent>
        <p:sp>
          <p:nvSpPr>
            <p:cNvPr id="17" name="Nawias klamrowy zamykający 16">
              <a:extLst>
                <a:ext uri="{FF2B5EF4-FFF2-40B4-BE49-F238E27FC236}">
                  <a16:creationId xmlns:a16="http://schemas.microsoft.com/office/drawing/2014/main" id="{C140A039-E724-40B9-9267-F72BC6BA435B}"/>
                </a:ext>
              </a:extLst>
            </p:cNvPr>
            <p:cNvSpPr/>
            <p:nvPr/>
          </p:nvSpPr>
          <p:spPr bwMode="auto">
            <a:xfrm rot="5400000">
              <a:off x="4486358" y="2420340"/>
              <a:ext cx="246051" cy="709869"/>
            </a:xfrm>
            <a:prstGeom prst="rightBrace">
              <a:avLst>
                <a:gd name="adj1" fmla="val 37341"/>
                <a:gd name="adj2" fmla="val 52900"/>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l-PL" sz="1600" b="0" i="0" u="none" strike="noStrike" cap="none" normalizeH="0" baseline="0">
                <a:ln>
                  <a:noFill/>
                </a:ln>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pole tekstowe 17">
                  <a:extLst>
                    <a:ext uri="{FF2B5EF4-FFF2-40B4-BE49-F238E27FC236}">
                      <a16:creationId xmlns:a16="http://schemas.microsoft.com/office/drawing/2014/main" id="{2F9E329E-C54A-4D02-B18C-73E91545B211}"/>
                    </a:ext>
                  </a:extLst>
                </p:cNvPr>
                <p:cNvSpPr txBox="1"/>
                <p:nvPr/>
              </p:nvSpPr>
              <p:spPr>
                <a:xfrm>
                  <a:off x="4688985" y="2826200"/>
                  <a:ext cx="3760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latin typeface="Cambria Math" panose="02040503050406030204" pitchFamily="18" charset="0"/>
                          </a:rPr>
                          <m:t>=0</m:t>
                        </m:r>
                      </m:oMath>
                    </m:oMathPara>
                  </a14:m>
                  <a:endParaRPr lang="pl-PL" sz="1600" dirty="0">
                    <a:latin typeface="Times New Roman" panose="02020603050405020304" pitchFamily="18" charset="0"/>
                    <a:cs typeface="Times New Roman" panose="02020603050405020304" pitchFamily="18" charset="0"/>
                  </a:endParaRPr>
                </a:p>
              </p:txBody>
            </p:sp>
          </mc:Choice>
          <mc:Fallback xmlns="">
            <p:sp>
              <p:nvSpPr>
                <p:cNvPr id="10" name="pole tekstowe 9"/>
                <p:cNvSpPr txBox="1">
                  <a:spLocks noRot="1" noChangeAspect="1" noMove="1" noResize="1" noEditPoints="1" noAdjustHandles="1" noChangeArrowheads="1" noChangeShapeType="1" noTextEdit="1"/>
                </p:cNvSpPr>
                <p:nvPr/>
              </p:nvSpPr>
              <p:spPr>
                <a:xfrm>
                  <a:off x="4688985" y="2826200"/>
                  <a:ext cx="376000" cy="246221"/>
                </a:xfrm>
                <a:prstGeom prst="rect">
                  <a:avLst/>
                </a:prstGeom>
                <a:blipFill>
                  <a:blip r:embed="rId9"/>
                  <a:stretch>
                    <a:fillRect l="-4839" r="-11290" b="-75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9" name="Prostokąt 18">
                <a:extLst>
                  <a:ext uri="{FF2B5EF4-FFF2-40B4-BE49-F238E27FC236}">
                    <a16:creationId xmlns:a16="http://schemas.microsoft.com/office/drawing/2014/main" id="{5675F626-E1EE-44F0-9CC9-84C03C9A87C4}"/>
                  </a:ext>
                </a:extLst>
              </p:cNvPr>
              <p:cNvSpPr/>
              <p:nvPr/>
            </p:nvSpPr>
            <p:spPr>
              <a:xfrm>
                <a:off x="655704" y="3510717"/>
                <a:ext cx="1470915" cy="794385"/>
              </a:xfrm>
              <a:prstGeom prst="rect">
                <a:avLst/>
              </a:prstGeom>
              <a:solidFill>
                <a:schemeClr val="bg1">
                  <a:lumMod val="95000"/>
                </a:schemeClr>
              </a:solidFill>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l-PL" sz="1600" i="1" smtClean="0">
                              <a:solidFill>
                                <a:schemeClr val="tx1"/>
                              </a:solidFill>
                              <a:latin typeface="Cambria Math" panose="02040503050406030204" pitchFamily="18" charset="0"/>
                            </a:rPr>
                          </m:ctrlPr>
                        </m:sSupPr>
                        <m:e>
                          <m:r>
                            <a:rPr lang="pl-PL" sz="1600" b="0" i="1" smtClean="0">
                              <a:solidFill>
                                <a:schemeClr val="tx1"/>
                              </a:solidFill>
                              <a:latin typeface="Cambria Math" panose="02040503050406030204" pitchFamily="18" charset="0"/>
                            </a:rPr>
                            <m:t>𝑠</m:t>
                          </m:r>
                          <m:r>
                            <a:rPr lang="pl-PL" sz="1600" b="0" i="1" smtClean="0">
                              <a:solidFill>
                                <a:schemeClr val="tx1"/>
                              </a:solidFill>
                              <a:latin typeface="Cambria Math" panose="02040503050406030204" pitchFamily="18" charset="0"/>
                            </a:rPr>
                            <m:t>=</m:t>
                          </m:r>
                          <m:d>
                            <m:dPr>
                              <m:ctrlPr>
                                <a:rPr lang="pl-PL" sz="1600" i="1">
                                  <a:solidFill>
                                    <a:schemeClr val="tx1"/>
                                  </a:solidFill>
                                  <a:latin typeface="Cambria Math" panose="02040503050406030204" pitchFamily="18" charset="0"/>
                                </a:rPr>
                              </m:ctrlPr>
                            </m:dPr>
                            <m:e>
                              <m:nary>
                                <m:naryPr>
                                  <m:chr m:val="∑"/>
                                  <m:subHide m:val="on"/>
                                  <m:supHide m:val="on"/>
                                  <m:ctrlPr>
                                    <a:rPr lang="pl-PL" sz="1600" i="1">
                                      <a:solidFill>
                                        <a:schemeClr val="tx1"/>
                                      </a:solidFill>
                                      <a:latin typeface="Cambria Math" panose="02040503050406030204" pitchFamily="18" charset="0"/>
                                    </a:rPr>
                                  </m:ctrlPr>
                                </m:naryPr>
                                <m:sub/>
                                <m:sup/>
                                <m:e>
                                  <m:sSubSup>
                                    <m:sSubSupPr>
                                      <m:ctrlPr>
                                        <a:rPr lang="pl-PL" sz="1600" i="1">
                                          <a:solidFill>
                                            <a:schemeClr val="tx1"/>
                                          </a:solidFill>
                                          <a:latin typeface="Cambria Math" panose="02040503050406030204" pitchFamily="18" charset="0"/>
                                        </a:rPr>
                                      </m:ctrlPr>
                                    </m:sSubSupPr>
                                    <m:e>
                                      <m:r>
                                        <a:rPr lang="pl-PL" sz="1600" i="1">
                                          <a:solidFill>
                                            <a:schemeClr val="tx1"/>
                                          </a:solidFill>
                                          <a:latin typeface="Cambria Math" panose="02040503050406030204" pitchFamily="18" charset="0"/>
                                        </a:rPr>
                                        <m:t>𝐸</m:t>
                                      </m:r>
                                    </m:e>
                                    <m:sub>
                                      <m:r>
                                        <a:rPr lang="pl-PL" sz="1600" i="1">
                                          <a:solidFill>
                                            <a:schemeClr val="tx1"/>
                                          </a:solidFill>
                                          <a:latin typeface="Cambria Math" panose="02040503050406030204" pitchFamily="18" charset="0"/>
                                        </a:rPr>
                                        <m:t>𝑖</m:t>
                                      </m:r>
                                    </m:sub>
                                    <m:sup>
                                      <m:r>
                                        <a:rPr lang="pl-PL" sz="1600" b="0" i="1" smtClean="0">
                                          <a:solidFill>
                                            <a:schemeClr val="tx1"/>
                                          </a:solidFill>
                                          <a:latin typeface="Cambria Math" panose="02040503050406030204" pitchFamily="18" charset="0"/>
                                        </a:rPr>
                                        <m:t>∗</m:t>
                                      </m:r>
                                    </m:sup>
                                  </m:sSubSup>
                                </m:e>
                              </m:nary>
                            </m:e>
                          </m:d>
                        </m:e>
                        <m:sup>
                          <m:r>
                            <a:rPr lang="pl-PL" sz="1600" i="1">
                              <a:solidFill>
                                <a:schemeClr val="tx1"/>
                              </a:solidFill>
                              <a:latin typeface="Cambria Math" panose="02040503050406030204" pitchFamily="18" charset="0"/>
                            </a:rPr>
                            <m:t>2</m:t>
                          </m:r>
                        </m:sup>
                      </m:sSup>
                    </m:oMath>
                  </m:oMathPara>
                </a14:m>
                <a:endParaRPr lang="pl-PL" sz="1600" dirty="0">
                  <a:latin typeface="Times New Roman" panose="02020603050405020304" pitchFamily="18" charset="0"/>
                  <a:cs typeface="Times New Roman" panose="02020603050405020304" pitchFamily="18" charset="0"/>
                </a:endParaRPr>
              </a:p>
            </p:txBody>
          </p:sp>
        </mc:Choice>
        <mc:Fallback xmlns="">
          <p:sp>
            <p:nvSpPr>
              <p:cNvPr id="19" name="Prostokąt 18">
                <a:extLst>
                  <a:ext uri="{FF2B5EF4-FFF2-40B4-BE49-F238E27FC236}">
                    <a16:creationId xmlns:a16="http://schemas.microsoft.com/office/drawing/2014/main" id="{5675F626-E1EE-44F0-9CC9-84C03C9A87C4}"/>
                  </a:ext>
                </a:extLst>
              </p:cNvPr>
              <p:cNvSpPr>
                <a:spLocks noRot="1" noChangeAspect="1" noMove="1" noResize="1" noEditPoints="1" noAdjustHandles="1" noChangeArrowheads="1" noChangeShapeType="1" noTextEdit="1"/>
              </p:cNvSpPr>
              <p:nvPr/>
            </p:nvSpPr>
            <p:spPr>
              <a:xfrm>
                <a:off x="655704" y="3510717"/>
                <a:ext cx="1470915" cy="794385"/>
              </a:xfrm>
              <a:prstGeom prst="rect">
                <a:avLst/>
              </a:prstGeom>
              <a:blipFill>
                <a:blip r:embed="rId10"/>
                <a:stretch>
                  <a:fillRect/>
                </a:stretch>
              </a:blipFill>
              <a:ln>
                <a:solidFill>
                  <a:srgbClr val="C00000"/>
                </a:solidFill>
              </a:ln>
            </p:spPr>
            <p:txBody>
              <a:bodyPr/>
              <a:lstStyle/>
              <a:p>
                <a:r>
                  <a:rPr lang="en-GB">
                    <a:noFill/>
                  </a:rPr>
                  <a:t> </a:t>
                </a:r>
              </a:p>
            </p:txBody>
          </p:sp>
        </mc:Fallback>
      </mc:AlternateContent>
      <p:sp>
        <p:nvSpPr>
          <p:cNvPr id="20" name="Prostokąt 19">
            <a:extLst>
              <a:ext uri="{FF2B5EF4-FFF2-40B4-BE49-F238E27FC236}">
                <a16:creationId xmlns:a16="http://schemas.microsoft.com/office/drawing/2014/main" id="{FA6D7700-CFE8-412D-A1B4-E43355E2334A}"/>
              </a:ext>
            </a:extLst>
          </p:cNvPr>
          <p:cNvSpPr/>
          <p:nvPr/>
        </p:nvSpPr>
        <p:spPr>
          <a:xfrm>
            <a:off x="2704648" y="3772009"/>
            <a:ext cx="5508310" cy="550279"/>
          </a:xfrm>
          <a:prstGeom prst="rect">
            <a:avLst/>
          </a:prstGeom>
        </p:spPr>
        <p:txBody>
          <a:bodyPr wrap="square">
            <a:spAutoFit/>
          </a:bodyPr>
          <a:lstStyle/>
          <a:p>
            <a:pPr eaLnBrk="1">
              <a:lnSpc>
                <a:spcPct val="93000"/>
              </a:lnSpc>
              <a:spcBef>
                <a:spcPts val="288"/>
              </a:spcBef>
              <a:spcAft>
                <a:spcPts val="288"/>
              </a:spcAft>
              <a:buClr>
                <a:srgbClr val="000000"/>
              </a:buClr>
              <a:buSzPct val="100000"/>
              <a:buFont typeface="Times New Roman" panose="02020603050405020304" pitchFamily="18" charset="0"/>
              <a:buNone/>
            </a:pPr>
            <a:r>
              <a:rPr lang="pl-PL" altLang="pl-PL" sz="1600" dirty="0">
                <a:solidFill>
                  <a:srgbClr val="800000"/>
                </a:solidFill>
                <a:latin typeface="Times New Roman" panose="02020603050405020304" pitchFamily="18" charset="0"/>
                <a:cs typeface="Times New Roman" panose="02020603050405020304" pitchFamily="18" charset="0"/>
              </a:rPr>
              <a:t>Kwadrat </a:t>
            </a:r>
            <a:r>
              <a:rPr lang="pl-PL" altLang="pl-PL" sz="1600" dirty="0" err="1">
                <a:solidFill>
                  <a:srgbClr val="800000"/>
                </a:solidFill>
                <a:latin typeface="Times New Roman" panose="02020603050405020304" pitchFamily="18" charset="0"/>
                <a:cs typeface="Times New Roman" panose="02020603050405020304" pitchFamily="18" charset="0"/>
              </a:rPr>
              <a:t>czteropędu</a:t>
            </a:r>
            <a:r>
              <a:rPr lang="pl-PL" altLang="pl-PL" sz="1600" dirty="0">
                <a:solidFill>
                  <a:srgbClr val="800000"/>
                </a:solidFill>
                <a:latin typeface="Times New Roman" panose="02020603050405020304" pitchFamily="18" charset="0"/>
                <a:cs typeface="Times New Roman" panose="02020603050405020304" pitchFamily="18" charset="0"/>
              </a:rPr>
              <a:t> </a:t>
            </a:r>
            <a:r>
              <a:rPr lang="pl-PL" altLang="pl-PL" sz="1600" dirty="0">
                <a:solidFill>
                  <a:srgbClr val="000080"/>
                </a:solidFill>
                <a:latin typeface="Times New Roman" panose="02020603050405020304" pitchFamily="18" charset="0"/>
                <a:cs typeface="Times New Roman" panose="02020603050405020304" pitchFamily="18" charset="0"/>
              </a:rPr>
              <a:t> </a:t>
            </a:r>
            <a:r>
              <a:rPr lang="pl-PL" altLang="pl-PL" sz="1600" dirty="0">
                <a:latin typeface="Times New Roman" panose="02020603050405020304" pitchFamily="18" charset="0"/>
                <a:cs typeface="Times New Roman" panose="02020603050405020304" pitchFamily="18" charset="0"/>
              </a:rPr>
              <a:t>układu jest kwadratem całkowitej energii w układzie środka masy (CMS).</a:t>
            </a:r>
          </a:p>
        </p:txBody>
      </p:sp>
      <p:grpSp>
        <p:nvGrpSpPr>
          <p:cNvPr id="23" name="Grupa 22">
            <a:extLst>
              <a:ext uri="{FF2B5EF4-FFF2-40B4-BE49-F238E27FC236}">
                <a16:creationId xmlns:a16="http://schemas.microsoft.com/office/drawing/2014/main" id="{0993DF24-6E79-46A1-A04F-6C8CC262A1A4}"/>
              </a:ext>
            </a:extLst>
          </p:cNvPr>
          <p:cNvGrpSpPr/>
          <p:nvPr/>
        </p:nvGrpSpPr>
        <p:grpSpPr>
          <a:xfrm>
            <a:off x="1526927" y="4358181"/>
            <a:ext cx="6683455" cy="1087029"/>
            <a:chOff x="1526927" y="4358181"/>
            <a:chExt cx="6683455" cy="1087029"/>
          </a:xfrm>
          <a:solidFill>
            <a:schemeClr val="bg1">
              <a:lumMod val="95000"/>
            </a:schemeClr>
          </a:solidFill>
        </p:grpSpPr>
        <p:sp>
          <p:nvSpPr>
            <p:cNvPr id="21" name="Prostokąt 20">
              <a:extLst>
                <a:ext uri="{FF2B5EF4-FFF2-40B4-BE49-F238E27FC236}">
                  <a16:creationId xmlns:a16="http://schemas.microsoft.com/office/drawing/2014/main" id="{3BF757C5-5FD7-48B5-B8B8-F272ECF17439}"/>
                </a:ext>
              </a:extLst>
            </p:cNvPr>
            <p:cNvSpPr/>
            <p:nvPr/>
          </p:nvSpPr>
          <p:spPr>
            <a:xfrm>
              <a:off x="1526927" y="4358181"/>
              <a:ext cx="6683455" cy="1087029"/>
            </a:xfrm>
            <a:prstGeom prst="rect">
              <a:avLst/>
            </a:prstGeom>
            <a:grpFill/>
            <a:ln>
              <a:solidFill>
                <a:srgbClr val="C00000"/>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eaLnBrk="1">
                <a:lnSpc>
                  <a:spcPct val="93000"/>
                </a:lnSpc>
                <a:spcBef>
                  <a:spcPts val="600"/>
                </a:spcBef>
                <a:spcAft>
                  <a:spcPts val="600"/>
                </a:spcAft>
                <a:buClr>
                  <a:srgbClr val="000000"/>
                </a:buClr>
                <a:buSzPct val="100000"/>
                <a:buFont typeface="Times New Roman" panose="02020603050405020304" pitchFamily="18" charset="0"/>
                <a:buNone/>
              </a:pPr>
              <a:r>
                <a:rPr lang="pl-PL" altLang="pl-PL" sz="1600" dirty="0">
                  <a:solidFill>
                    <a:schemeClr val="tx1"/>
                  </a:solidFill>
                  <a:latin typeface="Times New Roman" panose="02020603050405020304" pitchFamily="18" charset="0"/>
                  <a:cs typeface="Times New Roman" panose="02020603050405020304" pitchFamily="18" charset="0"/>
                </a:rPr>
                <a:t>MASA układu jest równa całkowitej energii w CMS (układzie środka masy):</a:t>
              </a:r>
            </a:p>
            <a:p>
              <a:pPr algn="ctr" eaLnBrk="1">
                <a:lnSpc>
                  <a:spcPct val="93000"/>
                </a:lnSpc>
                <a:spcBef>
                  <a:spcPts val="600"/>
                </a:spcBef>
                <a:spcAft>
                  <a:spcPts val="600"/>
                </a:spcAft>
                <a:buClr>
                  <a:srgbClr val="000000"/>
                </a:buClr>
                <a:buSzPct val="100000"/>
                <a:buFont typeface="Times New Roman" panose="02020603050405020304" pitchFamily="18" charset="0"/>
                <a:buNone/>
              </a:pPr>
              <a:endParaRPr lang="pl-PL" altLang="pl-PL" sz="1600" dirty="0">
                <a:solidFill>
                  <a:srgbClr val="000080"/>
                </a:solidFill>
                <a:latin typeface="Times New Roman" panose="02020603050405020304" pitchFamily="18" charset="0"/>
                <a:cs typeface="Times New Roman" panose="02020603050405020304" pitchFamily="18" charset="0"/>
              </a:endParaRPr>
            </a:p>
            <a:p>
              <a:pPr algn="ctr" eaLnBrk="1">
                <a:lnSpc>
                  <a:spcPct val="93000"/>
                </a:lnSpc>
                <a:spcBef>
                  <a:spcPts val="600"/>
                </a:spcBef>
                <a:spcAft>
                  <a:spcPts val="600"/>
                </a:spcAft>
                <a:buClr>
                  <a:srgbClr val="000000"/>
                </a:buClr>
                <a:buSzPct val="100000"/>
                <a:buFont typeface="Times New Roman" panose="02020603050405020304" pitchFamily="18" charset="0"/>
                <a:buNone/>
              </a:pPr>
              <a:endParaRPr lang="pl-PL" altLang="pl-PL" sz="1600" dirty="0">
                <a:solidFill>
                  <a:srgbClr val="00008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pole tekstowe 21">
                  <a:extLst>
                    <a:ext uri="{FF2B5EF4-FFF2-40B4-BE49-F238E27FC236}">
                      <a16:creationId xmlns:a16="http://schemas.microsoft.com/office/drawing/2014/main" id="{D63859FD-56A6-4669-8E07-F6621FC9C4BB}"/>
                    </a:ext>
                  </a:extLst>
                </p:cNvPr>
                <p:cNvSpPr txBox="1"/>
                <p:nvPr/>
              </p:nvSpPr>
              <p:spPr>
                <a:xfrm>
                  <a:off x="3590449" y="4741054"/>
                  <a:ext cx="1711174" cy="670761"/>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C00000"/>
                            </a:solidFill>
                            <a:latin typeface="Cambria Math" panose="02040503050406030204" pitchFamily="18" charset="0"/>
                          </a:rPr>
                          <m:t>𝑚</m:t>
                        </m:r>
                        <m:r>
                          <a:rPr lang="pl-PL" b="0" i="1" smtClean="0">
                            <a:solidFill>
                              <a:srgbClr val="C00000"/>
                            </a:solidFill>
                            <a:latin typeface="Cambria Math" panose="02040503050406030204" pitchFamily="18" charset="0"/>
                          </a:rPr>
                          <m:t>=</m:t>
                        </m:r>
                        <m:rad>
                          <m:radPr>
                            <m:degHide m:val="on"/>
                            <m:ctrlPr>
                              <a:rPr lang="en-GB" i="1">
                                <a:solidFill>
                                  <a:srgbClr val="C00000"/>
                                </a:solidFill>
                                <a:latin typeface="Cambria Math" panose="02040503050406030204" pitchFamily="18" charset="0"/>
                              </a:rPr>
                            </m:ctrlPr>
                          </m:radPr>
                          <m:deg/>
                          <m:e>
                            <m:r>
                              <a:rPr lang="pl-PL" i="1">
                                <a:solidFill>
                                  <a:srgbClr val="C00000"/>
                                </a:solidFill>
                                <a:latin typeface="Cambria Math" panose="02040503050406030204" pitchFamily="18" charset="0"/>
                              </a:rPr>
                              <m:t>𝑠</m:t>
                            </m:r>
                          </m:e>
                        </m:rad>
                        <m:r>
                          <a:rPr lang="pl-PL" b="0" i="1" smtClean="0">
                            <a:solidFill>
                              <a:srgbClr val="C00000"/>
                            </a:solidFill>
                            <a:latin typeface="Cambria Math" panose="02040503050406030204" pitchFamily="18" charset="0"/>
                          </a:rPr>
                          <m:t>=</m:t>
                        </m:r>
                        <m:nary>
                          <m:naryPr>
                            <m:chr m:val="∑"/>
                            <m:subHide m:val="on"/>
                            <m:supHide m:val="on"/>
                            <m:ctrlPr>
                              <a:rPr lang="pl-PL" i="1" smtClean="0">
                                <a:solidFill>
                                  <a:srgbClr val="C00000"/>
                                </a:solidFill>
                                <a:latin typeface="Cambria Math" panose="02040503050406030204" pitchFamily="18" charset="0"/>
                              </a:rPr>
                            </m:ctrlPr>
                          </m:naryPr>
                          <m:sub/>
                          <m:sup/>
                          <m:e>
                            <m:sSubSup>
                              <m:sSubSupPr>
                                <m:ctrlPr>
                                  <a:rPr lang="pl-PL" i="1">
                                    <a:solidFill>
                                      <a:srgbClr val="C00000"/>
                                    </a:solidFill>
                                    <a:latin typeface="Cambria Math" panose="02040503050406030204" pitchFamily="18" charset="0"/>
                                  </a:rPr>
                                </m:ctrlPr>
                              </m:sSubSupPr>
                              <m:e>
                                <m:r>
                                  <a:rPr lang="pl-PL" i="1">
                                    <a:solidFill>
                                      <a:srgbClr val="C00000"/>
                                    </a:solidFill>
                                    <a:latin typeface="Cambria Math" panose="02040503050406030204" pitchFamily="18" charset="0"/>
                                  </a:rPr>
                                  <m:t>𝐸</m:t>
                                </m:r>
                              </m:e>
                              <m:sub>
                                <m:r>
                                  <a:rPr lang="pl-PL" i="1">
                                    <a:solidFill>
                                      <a:srgbClr val="C00000"/>
                                    </a:solidFill>
                                    <a:latin typeface="Cambria Math" panose="02040503050406030204" pitchFamily="18" charset="0"/>
                                  </a:rPr>
                                  <m:t>𝑖</m:t>
                                </m:r>
                              </m:sub>
                              <m:sup>
                                <m:r>
                                  <a:rPr lang="pl-PL" b="0" i="1" smtClean="0">
                                    <a:solidFill>
                                      <a:srgbClr val="C00000"/>
                                    </a:solidFill>
                                    <a:latin typeface="Cambria Math" panose="02040503050406030204" pitchFamily="18" charset="0"/>
                                  </a:rPr>
                                  <m:t>∗</m:t>
                                </m:r>
                              </m:sup>
                            </m:sSubSup>
                          </m:e>
                        </m:nary>
                      </m:oMath>
                    </m:oMathPara>
                  </a14:m>
                  <a:endParaRPr lang="en-GB" dirty="0">
                    <a:solidFill>
                      <a:srgbClr val="C00000"/>
                    </a:solidFill>
                  </a:endParaRPr>
                </a:p>
              </p:txBody>
            </p:sp>
          </mc:Choice>
          <mc:Fallback xmlns="">
            <p:sp>
              <p:nvSpPr>
                <p:cNvPr id="22" name="pole tekstowe 21">
                  <a:extLst>
                    <a:ext uri="{FF2B5EF4-FFF2-40B4-BE49-F238E27FC236}">
                      <a16:creationId xmlns:a16="http://schemas.microsoft.com/office/drawing/2014/main" id="{D63859FD-56A6-4669-8E07-F6621FC9C4BB}"/>
                    </a:ext>
                  </a:extLst>
                </p:cNvPr>
                <p:cNvSpPr txBox="1">
                  <a:spLocks noRot="1" noChangeAspect="1" noMove="1" noResize="1" noEditPoints="1" noAdjustHandles="1" noChangeArrowheads="1" noChangeShapeType="1" noTextEdit="1"/>
                </p:cNvSpPr>
                <p:nvPr/>
              </p:nvSpPr>
              <p:spPr>
                <a:xfrm>
                  <a:off x="3590449" y="4741054"/>
                  <a:ext cx="1711174" cy="670761"/>
                </a:xfrm>
                <a:prstGeom prst="rect">
                  <a:avLst/>
                </a:prstGeom>
                <a:blipFill>
                  <a:blip r:embed="rId11"/>
                  <a:stretch>
                    <a:fillRect/>
                  </a:stretch>
                </a:blipFill>
              </p:spPr>
              <p:txBody>
                <a:bodyPr/>
                <a:lstStyle/>
                <a:p>
                  <a:r>
                    <a:rPr lang="en-GB">
                      <a:noFill/>
                    </a:rPr>
                    <a:t> </a:t>
                  </a:r>
                </a:p>
              </p:txBody>
            </p:sp>
          </mc:Fallback>
        </mc:AlternateContent>
      </p:grpSp>
      <p:sp>
        <p:nvSpPr>
          <p:cNvPr id="24" name="pole tekstowe 23">
            <a:extLst>
              <a:ext uri="{FF2B5EF4-FFF2-40B4-BE49-F238E27FC236}">
                <a16:creationId xmlns:a16="http://schemas.microsoft.com/office/drawing/2014/main" id="{9550B1A9-1B8F-4291-8D7A-36D3C35AD836}"/>
              </a:ext>
            </a:extLst>
          </p:cNvPr>
          <p:cNvSpPr txBox="1"/>
          <p:nvPr/>
        </p:nvSpPr>
        <p:spPr>
          <a:xfrm>
            <a:off x="439857" y="6062799"/>
            <a:ext cx="9079483" cy="615553"/>
          </a:xfrm>
          <a:prstGeom prst="rect">
            <a:avLst/>
          </a:prstGeom>
          <a:noFill/>
        </p:spPr>
        <p:txBody>
          <a:bodyPr wrap="square" rtlCol="0">
            <a:spAutoFit/>
          </a:bodyPr>
          <a:lstStyle/>
          <a:p>
            <a:r>
              <a:rPr lang="pl-PL" altLang="pl-PL" sz="1600" dirty="0">
                <a:latin typeface="Times New Roman" panose="02020603050405020304" pitchFamily="18" charset="0"/>
                <a:cs typeface="Times New Roman" panose="02020603050405020304" pitchFamily="18" charset="0"/>
              </a:rPr>
              <a:t>Skoro s jest niezmiennikiem, to można dokonywać obliczeń w innym układzie, np. laboratoryjnym...</a:t>
            </a:r>
          </a:p>
          <a:p>
            <a:endParaRPr lang="pl-PL" dirty="0"/>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6C07FF9E-F308-4974-8760-2BE36C151F98}"/>
                  </a:ext>
                </a:extLst>
              </p:cNvPr>
              <p:cNvSpPr txBox="1"/>
              <p:nvPr/>
            </p:nvSpPr>
            <p:spPr>
              <a:xfrm>
                <a:off x="1069759" y="1904260"/>
                <a:ext cx="962828" cy="670761"/>
              </a:xfrm>
              <a:prstGeom prst="rect">
                <a:avLst/>
              </a:prstGeom>
              <a:solidFill>
                <a:schemeClr val="bg1"/>
              </a:solidFill>
              <a:ln w="12700">
                <a:solidFill>
                  <a:srgbClr val="99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i="1" smtClean="0">
                              <a:latin typeface="Cambria Math" panose="02040503050406030204" pitchFamily="18" charset="0"/>
                            </a:rPr>
                          </m:ctrlPr>
                        </m:naryPr>
                        <m:sub/>
                        <m:sup/>
                        <m:e>
                          <m:acc>
                            <m:accPr>
                              <m:chr m:val="⃗"/>
                              <m:ctrlPr>
                                <a:rPr lang="en-GB" i="1" smtClean="0">
                                  <a:latin typeface="Cambria Math" panose="02040503050406030204" pitchFamily="18" charset="0"/>
                                </a:rPr>
                              </m:ctrlPr>
                            </m:accPr>
                            <m:e>
                              <m:r>
                                <a:rPr lang="pl-PL" b="0" i="1" smtClean="0">
                                  <a:latin typeface="Cambria Math" panose="02040503050406030204" pitchFamily="18" charset="0"/>
                                </a:rPr>
                                <m:t>𝑝</m:t>
                              </m:r>
                            </m:e>
                          </m:acc>
                          <m:r>
                            <a:rPr lang="pl-PL" b="0" i="1" smtClean="0">
                              <a:latin typeface="Cambria Math" panose="02040503050406030204" pitchFamily="18" charset="0"/>
                            </a:rPr>
                            <m:t>=0</m:t>
                          </m:r>
                        </m:e>
                      </m:nary>
                    </m:oMath>
                  </m:oMathPara>
                </a14:m>
                <a:endParaRPr lang="en-GB" dirty="0"/>
              </a:p>
            </p:txBody>
          </p:sp>
        </mc:Choice>
        <mc:Fallback xmlns="">
          <p:sp>
            <p:nvSpPr>
              <p:cNvPr id="5" name="pole tekstowe 4">
                <a:extLst>
                  <a:ext uri="{FF2B5EF4-FFF2-40B4-BE49-F238E27FC236}">
                    <a16:creationId xmlns:a16="http://schemas.microsoft.com/office/drawing/2014/main" id="{6C07FF9E-F308-4974-8760-2BE36C151F98}"/>
                  </a:ext>
                </a:extLst>
              </p:cNvPr>
              <p:cNvSpPr txBox="1">
                <a:spLocks noRot="1" noChangeAspect="1" noMove="1" noResize="1" noEditPoints="1" noAdjustHandles="1" noChangeArrowheads="1" noChangeShapeType="1" noTextEdit="1"/>
              </p:cNvSpPr>
              <p:nvPr/>
            </p:nvSpPr>
            <p:spPr>
              <a:xfrm>
                <a:off x="1069759" y="1904260"/>
                <a:ext cx="962828" cy="670761"/>
              </a:xfrm>
              <a:prstGeom prst="rect">
                <a:avLst/>
              </a:prstGeom>
              <a:blipFill>
                <a:blip r:embed="rId12"/>
                <a:stretch>
                  <a:fillRect/>
                </a:stretch>
              </a:blipFill>
              <a:ln w="12700">
                <a:solidFill>
                  <a:srgbClr val="990000"/>
                </a:solidFill>
              </a:ln>
            </p:spPr>
            <p:txBody>
              <a:bodyPr/>
              <a:lstStyle/>
              <a:p>
                <a:r>
                  <a:rPr lang="en-GB">
                    <a:noFill/>
                  </a:rPr>
                  <a:t> </a:t>
                </a:r>
              </a:p>
            </p:txBody>
          </p:sp>
        </mc:Fallback>
      </mc:AlternateContent>
    </p:spTree>
    <p:extLst>
      <p:ext uri="{BB962C8B-B14F-4D97-AF65-F5344CB8AC3E}">
        <p14:creationId xmlns:p14="http://schemas.microsoft.com/office/powerpoint/2010/main" val="14520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DEB7D748-BDB0-498E-BCA6-F914297CC4EF}"/>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Układ laboratoryjny</a:t>
            </a:r>
            <a:endParaRPr lang="en-GB" sz="2000" dirty="0">
              <a:solidFill>
                <a:srgbClr val="990000"/>
              </a:solidFill>
              <a:latin typeface="Calibri" panose="020F0502020204030204" pitchFamily="34" charset="0"/>
              <a:cs typeface="Calibri" panose="020F0502020204030204" pitchFamily="34" charset="0"/>
            </a:endParaRPr>
          </a:p>
        </p:txBody>
      </p:sp>
      <p:sp>
        <p:nvSpPr>
          <p:cNvPr id="3" name="Symbol zastępczy stopki 2">
            <a:extLst>
              <a:ext uri="{FF2B5EF4-FFF2-40B4-BE49-F238E27FC236}">
                <a16:creationId xmlns:a16="http://schemas.microsoft.com/office/drawing/2014/main" id="{A230DCCE-7602-4525-8ADF-9F69A4443DBF}"/>
              </a:ext>
            </a:extLst>
          </p:cNvPr>
          <p:cNvSpPr>
            <a:spLocks noGrp="1"/>
          </p:cNvSpPr>
          <p:nvPr>
            <p:ph type="ftr" sz="quarter" idx="11"/>
          </p:nvPr>
        </p:nvSpPr>
        <p:spPr>
          <a:xfrm>
            <a:off x="517807" y="6492875"/>
            <a:ext cx="5004665" cy="365125"/>
          </a:xfrm>
        </p:spPr>
        <p:txBody>
          <a:bodyPr/>
          <a:lstStyle/>
          <a:p>
            <a:r>
              <a:rPr lang="pl-PL" dirty="0" err="1">
                <a:solidFill>
                  <a:schemeClr val="accent6">
                    <a:lumMod val="50000"/>
                  </a:schemeClr>
                </a:solidFill>
                <a:latin typeface="Calibri Light" panose="020F0302020204030204" pitchFamily="34" charset="0"/>
                <a:cs typeface="Calibri Light" panose="020F0302020204030204" pitchFamily="34" charset="0"/>
              </a:rPr>
              <a:t>A.Obłąkowska</a:t>
            </a:r>
            <a:r>
              <a:rPr lang="pl-PL" dirty="0">
                <a:solidFill>
                  <a:schemeClr val="accent6">
                    <a:lumMod val="50000"/>
                  </a:schemeClr>
                </a:solidFill>
                <a:latin typeface="Calibri Light" panose="020F0302020204030204" pitchFamily="34" charset="0"/>
                <a:cs typeface="Calibri Light" panose="020F0302020204030204" pitchFamily="34" charset="0"/>
              </a:rPr>
              <a:t>-Mucha        WFIIS AGH UST Kraków</a:t>
            </a:r>
            <a:endParaRPr lang="en-US"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Symbol zastępczy numeru slajdu 3">
            <a:extLst>
              <a:ext uri="{FF2B5EF4-FFF2-40B4-BE49-F238E27FC236}">
                <a16:creationId xmlns:a16="http://schemas.microsoft.com/office/drawing/2014/main" id="{0819FFF1-B04F-4C69-B7AC-05EA4776FEF8}"/>
              </a:ext>
            </a:extLst>
          </p:cNvPr>
          <p:cNvSpPr>
            <a:spLocks noGrp="1"/>
          </p:cNvSpPr>
          <p:nvPr>
            <p:ph type="sldNum" sz="quarter" idx="12"/>
          </p:nvPr>
        </p:nvSpPr>
        <p:spPr>
          <a:xfrm>
            <a:off x="8570839" y="6581292"/>
            <a:ext cx="573161" cy="365125"/>
          </a:xfrm>
        </p:spPr>
        <p:txBody>
          <a:bodyPr/>
          <a:lstStyle/>
          <a:p>
            <a:fld id="{6D22F896-40B5-4ADD-8801-0D06FADFA095}" type="slidenum">
              <a:rPr lang="en-US" smtClean="0"/>
              <a:t>8</a:t>
            </a:fld>
            <a:endParaRPr lang="en-US" dirty="0"/>
          </a:p>
        </p:txBody>
      </p:sp>
      <p:cxnSp>
        <p:nvCxnSpPr>
          <p:cNvPr id="6" name="Łącznik prosty 5">
            <a:extLst>
              <a:ext uri="{FF2B5EF4-FFF2-40B4-BE49-F238E27FC236}">
                <a16:creationId xmlns:a16="http://schemas.microsoft.com/office/drawing/2014/main" id="{58AC6908-B13D-4C98-B40C-818CEC8ED838}"/>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 name="Text Box 8">
                <a:extLst>
                  <a:ext uri="{FF2B5EF4-FFF2-40B4-BE49-F238E27FC236}">
                    <a16:creationId xmlns:a16="http://schemas.microsoft.com/office/drawing/2014/main" id="{F89F50EA-1020-484C-8EEB-B81AF2A7FAD4}"/>
                  </a:ext>
                </a:extLst>
              </p:cNvPr>
              <p:cNvSpPr txBox="1">
                <a:spLocks noChangeArrowheads="1"/>
              </p:cNvSpPr>
              <p:nvPr/>
            </p:nvSpPr>
            <p:spPr bwMode="auto">
              <a:xfrm>
                <a:off x="517807" y="1506055"/>
                <a:ext cx="9180513" cy="65722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79272"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lnSpc>
                    <a:spcPct val="83000"/>
                  </a:lnSpc>
                  <a:spcBef>
                    <a:spcPts val="600"/>
                  </a:spcBef>
                  <a:buClr>
                    <a:srgbClr val="000000"/>
                  </a:buClr>
                  <a:buSzPct val="100000"/>
                  <a:buFont typeface="Times New Roman" panose="02020603050405020304" pitchFamily="18" charset="0"/>
                  <a:buNone/>
                </a:pPr>
                <a:r>
                  <a:rPr lang="pl-PL" altLang="pl-PL" sz="1600" dirty="0">
                    <a:solidFill>
                      <a:schemeClr val="tx1"/>
                    </a:solidFill>
                    <a:latin typeface="+mn-lt"/>
                    <a:cs typeface="Times New Roman" panose="02020603050405020304" pitchFamily="18" charset="0"/>
                  </a:rPr>
                  <a:t>Określany jest jako układ, w którym jedna cząstka (tarcza) spoczywa, czyli:</a:t>
                </a:r>
              </a:p>
              <a:p>
                <a:pPr eaLnBrk="1">
                  <a:lnSpc>
                    <a:spcPct val="83000"/>
                  </a:lnSpc>
                  <a:spcBef>
                    <a:spcPts val="600"/>
                  </a:spcBef>
                  <a:buClr>
                    <a:srgbClr val="000000"/>
                  </a:buClr>
                  <a:buSzPct val="100000"/>
                  <a:buFont typeface="Times New Roman" panose="02020603050405020304" pitchFamily="18" charset="0"/>
                  <a:buNone/>
                </a:pPr>
                <a:endParaRPr lang="pl-PL" altLang="pl-PL" sz="1600" dirty="0">
                  <a:solidFill>
                    <a:schemeClr val="tx1"/>
                  </a:solidFill>
                  <a:latin typeface="+mn-lt"/>
                  <a:cs typeface="Times New Roman" panose="02020603050405020304" pitchFamily="18" charset="0"/>
                </a:endParaRPr>
              </a:p>
              <a:p>
                <a:pPr eaLnBrk="1">
                  <a:lnSpc>
                    <a:spcPct val="83000"/>
                  </a:lnSpc>
                  <a:spcBef>
                    <a:spcPts val="600"/>
                  </a:spcBef>
                  <a:buClr>
                    <a:srgbClr val="000000"/>
                  </a:buClr>
                  <a:buSzPct val="100000"/>
                  <a:buFont typeface="Times New Roman" panose="02020603050405020304" pitchFamily="18" charset="0"/>
                  <a:buNone/>
                </a:pPr>
                <a:endParaRPr lang="pl-PL" altLang="pl-PL" sz="1600" dirty="0">
                  <a:solidFill>
                    <a:schemeClr val="tx1"/>
                  </a:solidFill>
                  <a:latin typeface="+mn-lt"/>
                  <a:cs typeface="Times New Roman" panose="02020603050405020304" pitchFamily="18" charset="0"/>
                </a:endParaRPr>
              </a:p>
              <a:p>
                <a:pPr eaLnBrk="1">
                  <a:lnSpc>
                    <a:spcPct val="83000"/>
                  </a:lnSpc>
                  <a:spcBef>
                    <a:spcPts val="600"/>
                  </a:spcBef>
                  <a:buClr>
                    <a:srgbClr val="000000"/>
                  </a:buClr>
                  <a:buSzPct val="100000"/>
                  <a:buFont typeface="Times New Roman" panose="02020603050405020304" pitchFamily="18" charset="0"/>
                  <a:buNone/>
                </a:pPr>
                <a:endParaRPr lang="pl-PL" altLang="pl-PL" sz="1600" dirty="0">
                  <a:solidFill>
                    <a:schemeClr val="tx1"/>
                  </a:solidFill>
                  <a:latin typeface="+mn-lt"/>
                  <a:cs typeface="Times New Roman" panose="02020603050405020304" pitchFamily="18" charset="0"/>
                </a:endParaRPr>
              </a:p>
              <a:p>
                <a:pPr eaLnBrk="1">
                  <a:lnSpc>
                    <a:spcPct val="83000"/>
                  </a:lnSpc>
                  <a:spcBef>
                    <a:spcPts val="600"/>
                  </a:spcBef>
                  <a:buClr>
                    <a:srgbClr val="000000"/>
                  </a:buClr>
                  <a:buSzPct val="100000"/>
                </a:pPr>
                <a:r>
                  <a:rPr lang="pl-PL" altLang="pl-PL" sz="1600" dirty="0" err="1">
                    <a:latin typeface="+mn-lt"/>
                    <a:cs typeface="Times New Roman" panose="02020603050405020304" pitchFamily="18" charset="0"/>
                  </a:rPr>
                  <a:t>cztero</a:t>
                </a:r>
                <a:r>
                  <a:rPr lang="pl-PL" altLang="pl-PL" sz="1600" dirty="0" err="1">
                    <a:solidFill>
                      <a:schemeClr val="tx1"/>
                    </a:solidFill>
                    <a:latin typeface="+mn-lt"/>
                    <a:cs typeface="Times New Roman" panose="02020603050405020304" pitchFamily="18" charset="0"/>
                  </a:rPr>
                  <a:t>pęd</a:t>
                </a:r>
                <a:r>
                  <a:rPr lang="pl-PL" altLang="pl-PL" sz="1600" dirty="0">
                    <a:solidFill>
                      <a:schemeClr val="tx1"/>
                    </a:solidFill>
                    <a:latin typeface="+mn-lt"/>
                    <a:cs typeface="Times New Roman" panose="02020603050405020304" pitchFamily="18" charset="0"/>
                  </a:rPr>
                  <a:t> układu:  </a:t>
                </a:r>
                <a14:m>
                  <m:oMath xmlns:m="http://schemas.openxmlformats.org/officeDocument/2006/math">
                    <m:r>
                      <a:rPr lang="pl-PL" sz="1600" i="1">
                        <a:solidFill>
                          <a:schemeClr val="tx1"/>
                        </a:solidFill>
                        <a:latin typeface="Cambria Math" panose="02040503050406030204" pitchFamily="18" charset="0"/>
                      </a:rPr>
                      <m:t>𝑃</m:t>
                    </m:r>
                    <m:r>
                      <a:rPr lang="pl-PL" sz="1600" i="1">
                        <a:solidFill>
                          <a:schemeClr val="tx1"/>
                        </a:solidFill>
                        <a:latin typeface="Cambria Math" panose="02040503050406030204" pitchFamily="18" charset="0"/>
                      </a:rPr>
                      <m:t>=(</m:t>
                    </m:r>
                    <m:sSub>
                      <m:sSubPr>
                        <m:ctrlPr>
                          <a:rPr lang="pl-PL" sz="1600" i="1">
                            <a:solidFill>
                              <a:schemeClr val="tx1"/>
                            </a:solidFill>
                            <a:latin typeface="Cambria Math" panose="02040503050406030204" pitchFamily="18" charset="0"/>
                          </a:rPr>
                        </m:ctrlPr>
                      </m:sSubPr>
                      <m:e>
                        <m:r>
                          <a:rPr lang="pl-PL" sz="1600" i="1">
                            <a:solidFill>
                              <a:schemeClr val="tx1"/>
                            </a:solidFill>
                            <a:latin typeface="Cambria Math" panose="02040503050406030204" pitchFamily="18" charset="0"/>
                          </a:rPr>
                          <m:t>𝐸</m:t>
                        </m:r>
                      </m:e>
                      <m:sub>
                        <m:r>
                          <a:rPr lang="pl-PL" sz="1600" i="1">
                            <a:solidFill>
                              <a:schemeClr val="tx1"/>
                            </a:solidFill>
                            <a:latin typeface="Cambria Math" panose="02040503050406030204" pitchFamily="18" charset="0"/>
                          </a:rPr>
                          <m:t>1</m:t>
                        </m:r>
                      </m:sub>
                    </m:sSub>
                    <m:r>
                      <a:rPr lang="pl-PL" sz="1600" i="1">
                        <a:solidFill>
                          <a:schemeClr val="tx1"/>
                        </a:solidFill>
                        <a:latin typeface="Cambria Math" panose="02040503050406030204" pitchFamily="18" charset="0"/>
                      </a:rPr>
                      <m:t>+</m:t>
                    </m:r>
                    <m:sSub>
                      <m:sSubPr>
                        <m:ctrlPr>
                          <a:rPr lang="pl-PL" sz="1600" i="1">
                            <a:solidFill>
                              <a:schemeClr val="tx1"/>
                            </a:solidFill>
                            <a:latin typeface="Cambria Math" panose="02040503050406030204" pitchFamily="18" charset="0"/>
                          </a:rPr>
                        </m:ctrlPr>
                      </m:sSubPr>
                      <m:e>
                        <m:r>
                          <a:rPr lang="pl-PL" sz="1600" i="1">
                            <a:solidFill>
                              <a:schemeClr val="tx1"/>
                            </a:solidFill>
                            <a:latin typeface="Cambria Math" panose="02040503050406030204" pitchFamily="18" charset="0"/>
                          </a:rPr>
                          <m:t>𝑚</m:t>
                        </m:r>
                      </m:e>
                      <m:sub>
                        <m:r>
                          <a:rPr lang="pl-PL" sz="1600" i="1">
                            <a:solidFill>
                              <a:schemeClr val="tx1"/>
                            </a:solidFill>
                            <a:latin typeface="Cambria Math" panose="02040503050406030204" pitchFamily="18" charset="0"/>
                          </a:rPr>
                          <m:t>2</m:t>
                        </m:r>
                      </m:sub>
                    </m:sSub>
                    <m:r>
                      <a:rPr lang="pl-PL" sz="1600">
                        <a:solidFill>
                          <a:schemeClr val="tx1"/>
                        </a:solidFill>
                        <a:latin typeface="Cambria Math" panose="02040503050406030204" pitchFamily="18" charset="0"/>
                      </a:rPr>
                      <m:t>,</m:t>
                    </m:r>
                    <m:sSub>
                      <m:sSubPr>
                        <m:ctrlPr>
                          <a:rPr lang="pl-PL" sz="1600" i="1">
                            <a:solidFill>
                              <a:schemeClr val="tx1"/>
                            </a:solidFill>
                            <a:latin typeface="Cambria Math" panose="02040503050406030204" pitchFamily="18" charset="0"/>
                          </a:rPr>
                        </m:ctrlPr>
                      </m:sSubPr>
                      <m:e>
                        <m:acc>
                          <m:accPr>
                            <m:chr m:val="⃗"/>
                            <m:ctrlPr>
                              <a:rPr lang="pl-PL" sz="1600" i="1">
                                <a:solidFill>
                                  <a:schemeClr val="tx1"/>
                                </a:solidFill>
                                <a:latin typeface="Cambria Math" panose="02040503050406030204" pitchFamily="18" charset="0"/>
                              </a:rPr>
                            </m:ctrlPr>
                          </m:accPr>
                          <m:e>
                            <m:r>
                              <a:rPr lang="pl-PL" sz="1600" i="1">
                                <a:solidFill>
                                  <a:schemeClr val="tx1"/>
                                </a:solidFill>
                                <a:latin typeface="Cambria Math" panose="02040503050406030204" pitchFamily="18" charset="0"/>
                              </a:rPr>
                              <m:t>𝑝</m:t>
                            </m:r>
                          </m:e>
                        </m:acc>
                      </m:e>
                      <m:sub>
                        <m:r>
                          <a:rPr lang="pl-PL" sz="1600" i="1">
                            <a:solidFill>
                              <a:schemeClr val="tx1"/>
                            </a:solidFill>
                            <a:latin typeface="Cambria Math" panose="02040503050406030204" pitchFamily="18" charset="0"/>
                          </a:rPr>
                          <m:t>1</m:t>
                        </m:r>
                      </m:sub>
                    </m:sSub>
                    <m:r>
                      <a:rPr lang="pl-PL" sz="1600">
                        <a:solidFill>
                          <a:schemeClr val="tx1"/>
                        </a:solidFill>
                        <a:latin typeface="Cambria Math" panose="02040503050406030204" pitchFamily="18" charset="0"/>
                      </a:rPr>
                      <m:t>)</m:t>
                    </m:r>
                  </m:oMath>
                </a14:m>
                <a:endParaRPr lang="pl-PL" sz="1600" dirty="0">
                  <a:solidFill>
                    <a:schemeClr val="tx1"/>
                  </a:solidFill>
                  <a:latin typeface="+mn-lt"/>
                </a:endParaRPr>
              </a:p>
              <a:p>
                <a:pPr eaLnBrk="1">
                  <a:lnSpc>
                    <a:spcPct val="83000"/>
                  </a:lnSpc>
                  <a:spcBef>
                    <a:spcPts val="600"/>
                  </a:spcBef>
                  <a:buClr>
                    <a:srgbClr val="000000"/>
                  </a:buClr>
                  <a:buSzPct val="100000"/>
                  <a:buFont typeface="Times New Roman" panose="02020603050405020304" pitchFamily="18" charset="0"/>
                  <a:buNone/>
                </a:pPr>
                <a:r>
                  <a:rPr lang="pl-PL" altLang="pl-PL" sz="1600" dirty="0">
                    <a:solidFill>
                      <a:schemeClr val="tx1"/>
                    </a:solidFill>
                    <a:latin typeface="+mn-lt"/>
                    <a:cs typeface="Times New Roman" panose="02020603050405020304" pitchFamily="18" charset="0"/>
                  </a:rPr>
                  <a:t>a niezmiennik s:  </a:t>
                </a:r>
              </a:p>
              <a:p>
                <a:pPr eaLnBrk="1">
                  <a:lnSpc>
                    <a:spcPct val="93000"/>
                  </a:lnSpc>
                  <a:buClr>
                    <a:srgbClr val="000000"/>
                  </a:buClr>
                  <a:buSzPct val="100000"/>
                  <a:buFont typeface="Times New Roman" panose="02020603050405020304" pitchFamily="18" charset="0"/>
                  <a:buNone/>
                </a:pPr>
                <a:endParaRPr lang="pl-PL" altLang="pl-PL" sz="1600" dirty="0">
                  <a:solidFill>
                    <a:srgbClr val="000080"/>
                  </a:solidFill>
                </a:endParaRPr>
              </a:p>
            </p:txBody>
          </p:sp>
        </mc:Choice>
        <mc:Fallback xmlns="">
          <p:sp>
            <p:nvSpPr>
              <p:cNvPr id="7" name="Text Box 8">
                <a:extLst>
                  <a:ext uri="{FF2B5EF4-FFF2-40B4-BE49-F238E27FC236}">
                    <a16:creationId xmlns:a16="http://schemas.microsoft.com/office/drawing/2014/main" id="{F89F50EA-1020-484C-8EEB-B81AF2A7FAD4}"/>
                  </a:ext>
                </a:extLst>
              </p:cNvPr>
              <p:cNvSpPr txBox="1">
                <a:spLocks noRot="1" noChangeAspect="1" noMove="1" noResize="1" noEditPoints="1" noAdjustHandles="1" noChangeArrowheads="1" noChangeShapeType="1" noTextEdit="1"/>
              </p:cNvSpPr>
              <p:nvPr/>
            </p:nvSpPr>
            <p:spPr bwMode="auto">
              <a:xfrm>
                <a:off x="517807" y="1506055"/>
                <a:ext cx="9180513" cy="657225"/>
              </a:xfrm>
              <a:prstGeom prst="rect">
                <a:avLst/>
              </a:prstGeom>
              <a:blipFill>
                <a:blip r:embed="rId2"/>
                <a:stretch>
                  <a:fillRect l="-398" t="-3704" b="-174074"/>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Prostokąt 7">
                <a:extLst>
                  <a:ext uri="{FF2B5EF4-FFF2-40B4-BE49-F238E27FC236}">
                    <a16:creationId xmlns:a16="http://schemas.microsoft.com/office/drawing/2014/main" id="{44E4F54B-3446-47F1-9D0B-1C25C75A00A9}"/>
                  </a:ext>
                </a:extLst>
              </p:cNvPr>
              <p:cNvSpPr/>
              <p:nvPr/>
            </p:nvSpPr>
            <p:spPr>
              <a:xfrm>
                <a:off x="3280095" y="2122415"/>
                <a:ext cx="1016938" cy="408700"/>
              </a:xfrm>
              <a:prstGeom prst="rect">
                <a:avLst/>
              </a:prstGeom>
              <a:ln>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2000" i="1" smtClean="0">
                              <a:solidFill>
                                <a:srgbClr val="002060"/>
                              </a:solidFill>
                              <a:latin typeface="Cambria Math" panose="02040503050406030204" pitchFamily="18" charset="0"/>
                            </a:rPr>
                          </m:ctrlPr>
                        </m:sSubPr>
                        <m:e>
                          <m:acc>
                            <m:accPr>
                              <m:chr m:val="⃗"/>
                              <m:ctrlPr>
                                <a:rPr lang="pl-PL" sz="2000" i="1">
                                  <a:solidFill>
                                    <a:srgbClr val="002060"/>
                                  </a:solidFill>
                                  <a:latin typeface="Cambria Math" panose="02040503050406030204" pitchFamily="18" charset="0"/>
                                </a:rPr>
                              </m:ctrlPr>
                            </m:accPr>
                            <m:e>
                              <m:r>
                                <a:rPr lang="pl-PL" sz="2000" b="0" i="1">
                                  <a:solidFill>
                                    <a:srgbClr val="002060"/>
                                  </a:solidFill>
                                  <a:latin typeface="Cambria Math" panose="02040503050406030204" pitchFamily="18" charset="0"/>
                                </a:rPr>
                                <m:t>𝑝</m:t>
                              </m:r>
                            </m:e>
                          </m:acc>
                        </m:e>
                        <m:sub>
                          <m:r>
                            <a:rPr lang="pl-PL" sz="2000" b="0" i="1">
                              <a:solidFill>
                                <a:srgbClr val="002060"/>
                              </a:solidFill>
                              <a:latin typeface="Cambria Math" panose="02040503050406030204" pitchFamily="18" charset="0"/>
                            </a:rPr>
                            <m:t>2</m:t>
                          </m:r>
                        </m:sub>
                      </m:sSub>
                      <m:r>
                        <a:rPr lang="pl-PL" sz="2000" b="0" i="1" smtClean="0">
                          <a:solidFill>
                            <a:srgbClr val="002060"/>
                          </a:solidFill>
                          <a:latin typeface="Cambria Math" panose="02040503050406030204" pitchFamily="18" charset="0"/>
                        </a:rPr>
                        <m:t>=0</m:t>
                      </m:r>
                    </m:oMath>
                  </m:oMathPara>
                </a14:m>
                <a:endParaRPr lang="pl-PL" sz="2000" dirty="0"/>
              </a:p>
            </p:txBody>
          </p:sp>
        </mc:Choice>
        <mc:Fallback xmlns="">
          <p:sp>
            <p:nvSpPr>
              <p:cNvPr id="8" name="Prostokąt 7">
                <a:extLst>
                  <a:ext uri="{FF2B5EF4-FFF2-40B4-BE49-F238E27FC236}">
                    <a16:creationId xmlns:a16="http://schemas.microsoft.com/office/drawing/2014/main" id="{44E4F54B-3446-47F1-9D0B-1C25C75A00A9}"/>
                  </a:ext>
                </a:extLst>
              </p:cNvPr>
              <p:cNvSpPr>
                <a:spLocks noRot="1" noChangeAspect="1" noMove="1" noResize="1" noEditPoints="1" noAdjustHandles="1" noChangeArrowheads="1" noChangeShapeType="1" noTextEdit="1"/>
              </p:cNvSpPr>
              <p:nvPr/>
            </p:nvSpPr>
            <p:spPr>
              <a:xfrm>
                <a:off x="3280095" y="2122415"/>
                <a:ext cx="1016938" cy="408700"/>
              </a:xfrm>
              <a:prstGeom prst="rect">
                <a:avLst/>
              </a:prstGeom>
              <a:blipFill>
                <a:blip r:embed="rId3"/>
                <a:stretch>
                  <a:fillRect t="-14493" b="-5797"/>
                </a:stretch>
              </a:blipFill>
              <a:ln>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9EBBC991-0653-40E9-8AFD-04E80EB8F475}"/>
                  </a:ext>
                </a:extLst>
              </p:cNvPr>
              <p:cNvSpPr txBox="1"/>
              <p:nvPr/>
            </p:nvSpPr>
            <p:spPr>
              <a:xfrm>
                <a:off x="2830285" y="3583640"/>
                <a:ext cx="1757019"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pl-PL" sz="2000" b="1" i="1" smtClean="0">
                              <a:solidFill>
                                <a:srgbClr val="C00000"/>
                              </a:solidFill>
                              <a:latin typeface="Cambria Math" panose="02040503050406030204" pitchFamily="18" charset="0"/>
                            </a:rPr>
                          </m:ctrlPr>
                        </m:radPr>
                        <m:deg/>
                        <m:e>
                          <m:r>
                            <a:rPr lang="pl-PL" sz="2000" b="1" i="1" smtClean="0">
                              <a:solidFill>
                                <a:srgbClr val="C00000"/>
                              </a:solidFill>
                              <a:latin typeface="Cambria Math" panose="02040503050406030204" pitchFamily="18" charset="0"/>
                            </a:rPr>
                            <m:t>𝒔</m:t>
                          </m:r>
                        </m:e>
                      </m:rad>
                      <m:r>
                        <a:rPr lang="pl-PL" sz="2000" b="1" i="1" smtClean="0">
                          <a:solidFill>
                            <a:srgbClr val="C00000"/>
                          </a:solidFill>
                          <a:latin typeface="Cambria Math" panose="02040503050406030204" pitchFamily="18" charset="0"/>
                        </a:rPr>
                        <m:t>=</m:t>
                      </m:r>
                      <m:rad>
                        <m:radPr>
                          <m:degHide m:val="on"/>
                          <m:ctrlPr>
                            <a:rPr lang="pl-PL" sz="2000" b="1" i="1" smtClean="0">
                              <a:solidFill>
                                <a:srgbClr val="C00000"/>
                              </a:solidFill>
                              <a:latin typeface="Cambria Math" panose="02040503050406030204" pitchFamily="18" charset="0"/>
                            </a:rPr>
                          </m:ctrlPr>
                        </m:radPr>
                        <m:deg/>
                        <m:e>
                          <m:r>
                            <a:rPr lang="pl-PL" sz="2000" b="1" i="1" smtClean="0">
                              <a:solidFill>
                                <a:srgbClr val="C00000"/>
                              </a:solidFill>
                              <a:latin typeface="Cambria Math" panose="02040503050406030204" pitchFamily="18" charset="0"/>
                            </a:rPr>
                            <m:t>𝟐</m:t>
                          </m:r>
                          <m:sSub>
                            <m:sSubPr>
                              <m:ctrlPr>
                                <a:rPr lang="pl-PL" sz="2000" b="1" i="1" smtClean="0">
                                  <a:solidFill>
                                    <a:srgbClr val="C00000"/>
                                  </a:solidFill>
                                  <a:latin typeface="Cambria Math" panose="02040503050406030204" pitchFamily="18" charset="0"/>
                                </a:rPr>
                              </m:ctrlPr>
                            </m:sSubPr>
                            <m:e>
                              <m:r>
                                <a:rPr lang="pl-PL" sz="2000" b="1" i="1" smtClean="0">
                                  <a:solidFill>
                                    <a:srgbClr val="C00000"/>
                                  </a:solidFill>
                                  <a:latin typeface="Cambria Math" panose="02040503050406030204" pitchFamily="18" charset="0"/>
                                </a:rPr>
                                <m:t>𝑬</m:t>
                              </m:r>
                            </m:e>
                            <m:sub>
                              <m:r>
                                <a:rPr lang="pl-PL" sz="2000" b="1" i="1" smtClean="0">
                                  <a:solidFill>
                                    <a:srgbClr val="C00000"/>
                                  </a:solidFill>
                                  <a:latin typeface="Cambria Math" panose="02040503050406030204" pitchFamily="18" charset="0"/>
                                </a:rPr>
                                <m:t>𝟏</m:t>
                              </m:r>
                            </m:sub>
                          </m:sSub>
                          <m:sSub>
                            <m:sSubPr>
                              <m:ctrlPr>
                                <a:rPr lang="pl-PL" sz="2000" b="1" i="1" smtClean="0">
                                  <a:solidFill>
                                    <a:srgbClr val="C00000"/>
                                  </a:solidFill>
                                  <a:latin typeface="Cambria Math" panose="02040503050406030204" pitchFamily="18" charset="0"/>
                                </a:rPr>
                              </m:ctrlPr>
                            </m:sSubPr>
                            <m:e>
                              <m:r>
                                <a:rPr lang="pl-PL" sz="2000" b="1" i="1" smtClean="0">
                                  <a:solidFill>
                                    <a:srgbClr val="C00000"/>
                                  </a:solidFill>
                                  <a:latin typeface="Cambria Math" panose="02040503050406030204" pitchFamily="18" charset="0"/>
                                </a:rPr>
                                <m:t>𝒎</m:t>
                              </m:r>
                            </m:e>
                            <m:sub>
                              <m:r>
                                <a:rPr lang="pl-PL" sz="2000" b="1" i="1" smtClean="0">
                                  <a:solidFill>
                                    <a:srgbClr val="C00000"/>
                                  </a:solidFill>
                                  <a:latin typeface="Cambria Math" panose="02040503050406030204" pitchFamily="18" charset="0"/>
                                </a:rPr>
                                <m:t>𝟐</m:t>
                              </m:r>
                            </m:sub>
                          </m:sSub>
                        </m:e>
                      </m:rad>
                    </m:oMath>
                  </m:oMathPara>
                </a14:m>
                <a:endParaRPr lang="pl-PL" b="1" dirty="0"/>
              </a:p>
            </p:txBody>
          </p:sp>
        </mc:Choice>
        <mc:Fallback xmlns="">
          <p:sp>
            <p:nvSpPr>
              <p:cNvPr id="9" name="pole tekstowe 8">
                <a:extLst>
                  <a:ext uri="{FF2B5EF4-FFF2-40B4-BE49-F238E27FC236}">
                    <a16:creationId xmlns:a16="http://schemas.microsoft.com/office/drawing/2014/main" id="{9EBBC991-0653-40E9-8AFD-04E80EB8F475}"/>
                  </a:ext>
                </a:extLst>
              </p:cNvPr>
              <p:cNvSpPr txBox="1">
                <a:spLocks noRot="1" noChangeAspect="1" noMove="1" noResize="1" noEditPoints="1" noAdjustHandles="1" noChangeArrowheads="1" noChangeShapeType="1" noTextEdit="1"/>
              </p:cNvSpPr>
              <p:nvPr/>
            </p:nvSpPr>
            <p:spPr>
              <a:xfrm>
                <a:off x="2830285" y="3583640"/>
                <a:ext cx="1757019" cy="372731"/>
              </a:xfrm>
              <a:prstGeom prst="rect">
                <a:avLst/>
              </a:prstGeom>
              <a:blipFill>
                <a:blip r:embed="rId4"/>
                <a:stretch>
                  <a:fillRect b="-98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Prostokąt 13">
                <a:extLst>
                  <a:ext uri="{FF2B5EF4-FFF2-40B4-BE49-F238E27FC236}">
                    <a16:creationId xmlns:a16="http://schemas.microsoft.com/office/drawing/2014/main" id="{EFF3017A-78EA-49AE-9ECC-06024FF093CB}"/>
                  </a:ext>
                </a:extLst>
              </p:cNvPr>
              <p:cNvSpPr/>
              <p:nvPr/>
            </p:nvSpPr>
            <p:spPr>
              <a:xfrm>
                <a:off x="2132505" y="2933750"/>
                <a:ext cx="4097212"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l-PL" i="1" smtClean="0">
                          <a:solidFill>
                            <a:schemeClr val="tx1"/>
                          </a:solidFill>
                          <a:latin typeface="Cambria Math" panose="02040503050406030204" pitchFamily="18" charset="0"/>
                        </a:rPr>
                        <m:t>𝑠</m:t>
                      </m:r>
                      <m:r>
                        <a:rPr lang="pl-PL" i="1" smtClean="0">
                          <a:solidFill>
                            <a:schemeClr val="tx1"/>
                          </a:solidFill>
                          <a:latin typeface="Cambria Math" panose="02040503050406030204" pitchFamily="18" charset="0"/>
                        </a:rPr>
                        <m:t>=</m:t>
                      </m:r>
                      <m:sSup>
                        <m:sSupPr>
                          <m:ctrlPr>
                            <a:rPr lang="pl-PL" i="1">
                              <a:solidFill>
                                <a:schemeClr val="tx1"/>
                              </a:solidFill>
                              <a:latin typeface="Cambria Math" panose="02040503050406030204" pitchFamily="18" charset="0"/>
                            </a:rPr>
                          </m:ctrlPr>
                        </m:sSupPr>
                        <m:e>
                          <m:d>
                            <m:dPr>
                              <m:ctrlPr>
                                <a:rPr lang="pl-PL" i="1">
                                  <a:solidFill>
                                    <a:schemeClr val="tx1"/>
                                  </a:solidFill>
                                  <a:latin typeface="Cambria Math" panose="02040503050406030204" pitchFamily="18" charset="0"/>
                                </a:rPr>
                              </m:ctrlPr>
                            </m:dPr>
                            <m:e>
                              <m:sSub>
                                <m:sSubPr>
                                  <m:ctrlPr>
                                    <a:rPr lang="pl-PL" i="1">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𝑃</m:t>
                                  </m:r>
                                </m:e>
                                <m:sub>
                                  <m:r>
                                    <a:rPr lang="pl-PL" i="1">
                                      <a:solidFill>
                                        <a:schemeClr val="tx1"/>
                                      </a:solidFill>
                                      <a:latin typeface="Cambria Math" panose="02040503050406030204" pitchFamily="18" charset="0"/>
                                    </a:rPr>
                                    <m:t>1</m:t>
                                  </m:r>
                                </m:sub>
                              </m:sSub>
                              <m:r>
                                <a:rPr lang="pl-PL" i="1">
                                  <a:solidFill>
                                    <a:schemeClr val="tx1"/>
                                  </a:solidFill>
                                  <a:latin typeface="Cambria Math" panose="02040503050406030204" pitchFamily="18" charset="0"/>
                                </a:rPr>
                                <m:t>+</m:t>
                              </m:r>
                              <m:sSub>
                                <m:sSubPr>
                                  <m:ctrlPr>
                                    <a:rPr lang="pl-PL" i="1">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𝑃</m:t>
                                  </m:r>
                                </m:e>
                                <m:sub>
                                  <m:r>
                                    <a:rPr lang="pl-PL" i="1">
                                      <a:solidFill>
                                        <a:schemeClr val="tx1"/>
                                      </a:solidFill>
                                      <a:latin typeface="Cambria Math" panose="02040503050406030204" pitchFamily="18" charset="0"/>
                                    </a:rPr>
                                    <m:t>2</m:t>
                                  </m:r>
                                </m:sub>
                              </m:sSub>
                            </m:e>
                          </m:d>
                        </m:e>
                        <m:sup>
                          <m:r>
                            <a:rPr lang="pl-PL" i="1">
                              <a:solidFill>
                                <a:schemeClr val="tx1"/>
                              </a:solidFill>
                              <a:latin typeface="Cambria Math" panose="02040503050406030204" pitchFamily="18" charset="0"/>
                            </a:rPr>
                            <m:t>2</m:t>
                          </m:r>
                        </m:sup>
                      </m:sSup>
                      <m:r>
                        <a:rPr lang="pl-PL" b="0" i="1" smtClean="0">
                          <a:solidFill>
                            <a:schemeClr val="tx1"/>
                          </a:solidFill>
                          <a:latin typeface="Cambria Math" panose="02040503050406030204" pitchFamily="18" charset="0"/>
                        </a:rPr>
                        <m:t>=</m:t>
                      </m:r>
                      <m:sSubSup>
                        <m:sSubSupPr>
                          <m:ctrlPr>
                            <a:rPr lang="pl-PL" i="1">
                              <a:solidFill>
                                <a:schemeClr val="tx1"/>
                              </a:solidFill>
                              <a:latin typeface="Cambria Math" panose="02040503050406030204" pitchFamily="18" charset="0"/>
                            </a:rPr>
                          </m:ctrlPr>
                        </m:sSubSupPr>
                        <m:e>
                          <m:r>
                            <a:rPr lang="pl-PL" i="1">
                              <a:solidFill>
                                <a:schemeClr val="tx1"/>
                              </a:solidFill>
                              <a:latin typeface="Cambria Math" panose="02040503050406030204" pitchFamily="18" charset="0"/>
                            </a:rPr>
                            <m:t>𝑚</m:t>
                          </m:r>
                        </m:e>
                        <m:sub>
                          <m:r>
                            <a:rPr lang="pl-PL" i="1">
                              <a:solidFill>
                                <a:schemeClr val="tx1"/>
                              </a:solidFill>
                              <a:latin typeface="Cambria Math" panose="02040503050406030204" pitchFamily="18" charset="0"/>
                            </a:rPr>
                            <m:t>1</m:t>
                          </m:r>
                        </m:sub>
                        <m:sup>
                          <m:r>
                            <a:rPr lang="pl-PL" i="1">
                              <a:solidFill>
                                <a:schemeClr val="tx1"/>
                              </a:solidFill>
                              <a:latin typeface="Cambria Math" panose="02040503050406030204" pitchFamily="18" charset="0"/>
                            </a:rPr>
                            <m:t>2</m:t>
                          </m:r>
                        </m:sup>
                      </m:sSubSup>
                      <m:r>
                        <a:rPr lang="pl-PL" i="1">
                          <a:solidFill>
                            <a:schemeClr val="tx1"/>
                          </a:solidFill>
                          <a:latin typeface="Cambria Math" panose="02040503050406030204" pitchFamily="18" charset="0"/>
                        </a:rPr>
                        <m:t>+</m:t>
                      </m:r>
                      <m:sSubSup>
                        <m:sSubSupPr>
                          <m:ctrlPr>
                            <a:rPr lang="pl-PL" i="1">
                              <a:solidFill>
                                <a:schemeClr val="tx1"/>
                              </a:solidFill>
                              <a:latin typeface="Cambria Math" panose="02040503050406030204" pitchFamily="18" charset="0"/>
                            </a:rPr>
                          </m:ctrlPr>
                        </m:sSubSupPr>
                        <m:e>
                          <m:r>
                            <a:rPr lang="pl-PL" i="1">
                              <a:solidFill>
                                <a:schemeClr val="tx1"/>
                              </a:solidFill>
                              <a:latin typeface="Cambria Math" panose="02040503050406030204" pitchFamily="18" charset="0"/>
                            </a:rPr>
                            <m:t>𝑚</m:t>
                          </m:r>
                        </m:e>
                        <m:sub>
                          <m:r>
                            <a:rPr lang="pl-PL" i="1">
                              <a:solidFill>
                                <a:schemeClr val="tx1"/>
                              </a:solidFill>
                              <a:latin typeface="Cambria Math" panose="02040503050406030204" pitchFamily="18" charset="0"/>
                            </a:rPr>
                            <m:t>2</m:t>
                          </m:r>
                        </m:sub>
                        <m:sup>
                          <m:r>
                            <a:rPr lang="pl-PL" i="1">
                              <a:solidFill>
                                <a:schemeClr val="tx1"/>
                              </a:solidFill>
                              <a:latin typeface="Cambria Math" panose="02040503050406030204" pitchFamily="18" charset="0"/>
                            </a:rPr>
                            <m:t>2</m:t>
                          </m:r>
                        </m:sup>
                      </m:sSubSup>
                      <m:r>
                        <a:rPr lang="pl-PL" i="1">
                          <a:solidFill>
                            <a:schemeClr val="tx1"/>
                          </a:solidFill>
                          <a:latin typeface="Cambria Math" panose="02040503050406030204" pitchFamily="18" charset="0"/>
                        </a:rPr>
                        <m:t>+2</m:t>
                      </m:r>
                      <m:d>
                        <m:dPr>
                          <m:ctrlPr>
                            <a:rPr lang="pl-PL" i="1">
                              <a:solidFill>
                                <a:schemeClr val="tx1"/>
                              </a:solidFill>
                              <a:latin typeface="Cambria Math" panose="02040503050406030204" pitchFamily="18" charset="0"/>
                            </a:rPr>
                          </m:ctrlPr>
                        </m:dPr>
                        <m:e>
                          <m:sSub>
                            <m:sSubPr>
                              <m:ctrlPr>
                                <a:rPr lang="pl-PL" i="1">
                                  <a:solidFill>
                                    <a:schemeClr val="tx1"/>
                                  </a:solidFill>
                                  <a:latin typeface="Cambria Math" panose="02040503050406030204" pitchFamily="18" charset="0"/>
                                </a:rPr>
                              </m:ctrlPr>
                            </m:sSubPr>
                            <m:e>
                              <m:r>
                                <a:rPr lang="pl-PL" i="1">
                                  <a:solidFill>
                                    <a:schemeClr val="tx1"/>
                                  </a:solidFill>
                                  <a:latin typeface="Cambria Math" panose="02040503050406030204" pitchFamily="18" charset="0"/>
                                </a:rPr>
                                <m:t>𝐸</m:t>
                              </m:r>
                            </m:e>
                            <m:sub>
                              <m:r>
                                <a:rPr lang="pl-PL" i="1">
                                  <a:solidFill>
                                    <a:schemeClr val="tx1"/>
                                  </a:solidFill>
                                  <a:latin typeface="Cambria Math" panose="02040503050406030204" pitchFamily="18" charset="0"/>
                                </a:rPr>
                                <m:t>1</m:t>
                              </m:r>
                            </m:sub>
                          </m:sSub>
                          <m:sSub>
                            <m:sSubPr>
                              <m:ctrlPr>
                                <a:rPr lang="pl-PL" i="1">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𝑚</m:t>
                              </m:r>
                            </m:e>
                            <m:sub>
                              <m:r>
                                <a:rPr lang="pl-PL" i="1">
                                  <a:solidFill>
                                    <a:schemeClr val="tx1"/>
                                  </a:solidFill>
                                  <a:latin typeface="Cambria Math" panose="02040503050406030204" pitchFamily="18" charset="0"/>
                                </a:rPr>
                                <m:t>2</m:t>
                              </m:r>
                            </m:sub>
                          </m:sSub>
                        </m:e>
                      </m:d>
                    </m:oMath>
                  </m:oMathPara>
                </a14:m>
                <a:endParaRPr lang="pl-PL" dirty="0">
                  <a:solidFill>
                    <a:schemeClr val="tx1"/>
                  </a:solidFill>
                </a:endParaRPr>
              </a:p>
            </p:txBody>
          </p:sp>
        </mc:Choice>
        <mc:Fallback xmlns="">
          <p:sp>
            <p:nvSpPr>
              <p:cNvPr id="14" name="Prostokąt 13">
                <a:extLst>
                  <a:ext uri="{FF2B5EF4-FFF2-40B4-BE49-F238E27FC236}">
                    <a16:creationId xmlns:a16="http://schemas.microsoft.com/office/drawing/2014/main" id="{EFF3017A-78EA-49AE-9ECC-06024FF093CB}"/>
                  </a:ext>
                </a:extLst>
              </p:cNvPr>
              <p:cNvSpPr>
                <a:spLocks noRot="1" noChangeAspect="1" noMove="1" noResize="1" noEditPoints="1" noAdjustHandles="1" noChangeArrowheads="1" noChangeShapeType="1" noTextEdit="1"/>
              </p:cNvSpPr>
              <p:nvPr/>
            </p:nvSpPr>
            <p:spPr>
              <a:xfrm>
                <a:off x="2132505" y="2933750"/>
                <a:ext cx="4097212" cy="373051"/>
              </a:xfrm>
              <a:prstGeom prst="rect">
                <a:avLst/>
              </a:prstGeom>
              <a:blipFill>
                <a:blip r:embed="rId5"/>
                <a:stretch>
                  <a:fillRect b="-3279"/>
                </a:stretch>
              </a:blipFill>
            </p:spPr>
            <p:txBody>
              <a:bodyPr/>
              <a:lstStyle/>
              <a:p>
                <a:r>
                  <a:rPr lang="en-GB">
                    <a:noFill/>
                  </a:rPr>
                  <a:t> </a:t>
                </a:r>
              </a:p>
            </p:txBody>
          </p:sp>
        </mc:Fallback>
      </mc:AlternateContent>
      <p:grpSp>
        <p:nvGrpSpPr>
          <p:cNvPr id="5" name="Grupa 4">
            <a:extLst>
              <a:ext uri="{FF2B5EF4-FFF2-40B4-BE49-F238E27FC236}">
                <a16:creationId xmlns:a16="http://schemas.microsoft.com/office/drawing/2014/main" id="{763D668E-F190-4FC4-9E35-2F010F42C354}"/>
              </a:ext>
            </a:extLst>
          </p:cNvPr>
          <p:cNvGrpSpPr/>
          <p:nvPr/>
        </p:nvGrpSpPr>
        <p:grpSpPr>
          <a:xfrm>
            <a:off x="5303830" y="1938246"/>
            <a:ext cx="3072972" cy="510329"/>
            <a:chOff x="5374713" y="2489657"/>
            <a:chExt cx="3072972" cy="510329"/>
          </a:xfrm>
        </p:grpSpPr>
        <mc:AlternateContent xmlns:mc="http://schemas.openxmlformats.org/markup-compatibility/2006" xmlns:a14="http://schemas.microsoft.com/office/drawing/2010/main">
          <mc:Choice Requires="a14">
            <p:sp>
              <p:nvSpPr>
                <p:cNvPr id="11" name="Prostokąt 10">
                  <a:extLst>
                    <a:ext uri="{FF2B5EF4-FFF2-40B4-BE49-F238E27FC236}">
                      <a16:creationId xmlns:a16="http://schemas.microsoft.com/office/drawing/2014/main" id="{CFEC2477-A5D7-4A38-8138-CA38E574AEF2}"/>
                    </a:ext>
                  </a:extLst>
                </p:cNvPr>
                <p:cNvSpPr/>
                <p:nvPr/>
              </p:nvSpPr>
              <p:spPr>
                <a:xfrm>
                  <a:off x="5374713" y="2630654"/>
                  <a:ext cx="1499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chemeClr val="accent6">
                                    <a:lumMod val="50000"/>
                                  </a:schemeClr>
                                </a:solidFill>
                                <a:latin typeface="Cambria Math" panose="02040503050406030204" pitchFamily="18" charset="0"/>
                              </a:rPr>
                            </m:ctrlPr>
                          </m:sSubPr>
                          <m:e>
                            <m:r>
                              <a:rPr lang="pl-PL" b="0" i="1" smtClean="0">
                                <a:solidFill>
                                  <a:schemeClr val="accent6">
                                    <a:lumMod val="50000"/>
                                  </a:schemeClr>
                                </a:solidFill>
                                <a:latin typeface="Cambria Math" panose="02040503050406030204" pitchFamily="18" charset="0"/>
                              </a:rPr>
                              <m:t>𝑃</m:t>
                            </m:r>
                          </m:e>
                          <m:sub>
                            <m:r>
                              <a:rPr lang="pl-PL" b="0" i="1" smtClean="0">
                                <a:solidFill>
                                  <a:schemeClr val="accent6">
                                    <a:lumMod val="50000"/>
                                  </a:schemeClr>
                                </a:solidFill>
                                <a:latin typeface="Cambria Math" panose="02040503050406030204" pitchFamily="18" charset="0"/>
                              </a:rPr>
                              <m:t>1</m:t>
                            </m:r>
                          </m:sub>
                        </m:sSub>
                        <m:r>
                          <a:rPr lang="pl-PL" i="1">
                            <a:solidFill>
                              <a:schemeClr val="accent6">
                                <a:lumMod val="50000"/>
                              </a:schemeClr>
                            </a:solidFill>
                            <a:latin typeface="Cambria Math" panose="02040503050406030204" pitchFamily="18" charset="0"/>
                          </a:rPr>
                          <m:t>=(</m:t>
                        </m:r>
                        <m:sSub>
                          <m:sSubPr>
                            <m:ctrlPr>
                              <a:rPr lang="pl-PL" i="1">
                                <a:solidFill>
                                  <a:schemeClr val="accent6">
                                    <a:lumMod val="50000"/>
                                  </a:schemeClr>
                                </a:solidFill>
                                <a:latin typeface="Cambria Math" panose="02040503050406030204" pitchFamily="18" charset="0"/>
                              </a:rPr>
                            </m:ctrlPr>
                          </m:sSubPr>
                          <m:e>
                            <m:r>
                              <a:rPr lang="pl-PL" i="1">
                                <a:solidFill>
                                  <a:schemeClr val="accent6">
                                    <a:lumMod val="50000"/>
                                  </a:schemeClr>
                                </a:solidFill>
                                <a:latin typeface="Cambria Math" panose="02040503050406030204" pitchFamily="18" charset="0"/>
                              </a:rPr>
                              <m:t>𝐸</m:t>
                            </m:r>
                          </m:e>
                          <m:sub>
                            <m:r>
                              <a:rPr lang="pl-PL" i="1">
                                <a:solidFill>
                                  <a:schemeClr val="accent6">
                                    <a:lumMod val="50000"/>
                                  </a:schemeClr>
                                </a:solidFill>
                                <a:latin typeface="Cambria Math" panose="02040503050406030204" pitchFamily="18" charset="0"/>
                              </a:rPr>
                              <m:t>1</m:t>
                            </m:r>
                          </m:sub>
                        </m:sSub>
                        <m:r>
                          <a:rPr lang="pl-PL">
                            <a:solidFill>
                              <a:schemeClr val="accent6">
                                <a:lumMod val="50000"/>
                              </a:schemeClr>
                            </a:solidFill>
                            <a:latin typeface="Cambria Math" panose="02040503050406030204" pitchFamily="18" charset="0"/>
                          </a:rPr>
                          <m:t>,</m:t>
                        </m:r>
                        <m:sSub>
                          <m:sSubPr>
                            <m:ctrlPr>
                              <a:rPr lang="pl-PL" i="1">
                                <a:solidFill>
                                  <a:schemeClr val="accent6">
                                    <a:lumMod val="50000"/>
                                  </a:schemeClr>
                                </a:solidFill>
                                <a:latin typeface="Cambria Math" panose="02040503050406030204" pitchFamily="18" charset="0"/>
                              </a:rPr>
                            </m:ctrlPr>
                          </m:sSubPr>
                          <m:e>
                            <m:acc>
                              <m:accPr>
                                <m:chr m:val="⃗"/>
                                <m:ctrlPr>
                                  <a:rPr lang="pl-PL" i="1">
                                    <a:solidFill>
                                      <a:schemeClr val="accent6">
                                        <a:lumMod val="50000"/>
                                      </a:schemeClr>
                                    </a:solidFill>
                                    <a:latin typeface="Cambria Math" panose="02040503050406030204" pitchFamily="18" charset="0"/>
                                  </a:rPr>
                                </m:ctrlPr>
                              </m:accPr>
                              <m:e>
                                <m:r>
                                  <a:rPr lang="pl-PL" i="1">
                                    <a:solidFill>
                                      <a:schemeClr val="accent6">
                                        <a:lumMod val="50000"/>
                                      </a:schemeClr>
                                    </a:solidFill>
                                    <a:latin typeface="Cambria Math" panose="02040503050406030204" pitchFamily="18" charset="0"/>
                                  </a:rPr>
                                  <m:t>𝑝</m:t>
                                </m:r>
                              </m:e>
                            </m:acc>
                          </m:e>
                          <m:sub>
                            <m:r>
                              <a:rPr lang="pl-PL" i="1">
                                <a:solidFill>
                                  <a:schemeClr val="accent6">
                                    <a:lumMod val="50000"/>
                                  </a:schemeClr>
                                </a:solidFill>
                                <a:latin typeface="Cambria Math" panose="02040503050406030204" pitchFamily="18" charset="0"/>
                              </a:rPr>
                              <m:t>1</m:t>
                            </m:r>
                          </m:sub>
                        </m:sSub>
                        <m:r>
                          <a:rPr lang="pl-PL">
                            <a:solidFill>
                              <a:schemeClr val="accent6">
                                <a:lumMod val="50000"/>
                              </a:schemeClr>
                            </a:solidFill>
                            <a:latin typeface="Cambria Math" panose="02040503050406030204" pitchFamily="18" charset="0"/>
                          </a:rPr>
                          <m:t>)</m:t>
                        </m:r>
                      </m:oMath>
                    </m:oMathPara>
                  </a14:m>
                  <a:endParaRPr lang="pl-PL" dirty="0"/>
                </a:p>
              </p:txBody>
            </p:sp>
          </mc:Choice>
          <mc:Fallback xmlns="">
            <p:sp>
              <p:nvSpPr>
                <p:cNvPr id="11" name="Prostokąt 10">
                  <a:extLst>
                    <a:ext uri="{FF2B5EF4-FFF2-40B4-BE49-F238E27FC236}">
                      <a16:creationId xmlns:a16="http://schemas.microsoft.com/office/drawing/2014/main" id="{CFEC2477-A5D7-4A38-8138-CA38E574AEF2}"/>
                    </a:ext>
                  </a:extLst>
                </p:cNvPr>
                <p:cNvSpPr>
                  <a:spLocks noRot="1" noChangeAspect="1" noMove="1" noResize="1" noEditPoints="1" noAdjustHandles="1" noChangeArrowheads="1" noChangeShapeType="1" noTextEdit="1"/>
                </p:cNvSpPr>
                <p:nvPr/>
              </p:nvSpPr>
              <p:spPr>
                <a:xfrm>
                  <a:off x="5374713" y="2630654"/>
                  <a:ext cx="1499385" cy="369332"/>
                </a:xfrm>
                <a:prstGeom prst="rect">
                  <a:avLst/>
                </a:prstGeom>
                <a:blipFill>
                  <a:blip r:embed="rId6"/>
                  <a:stretch>
                    <a:fillRect t="-21311" r="-4878"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Prostokąt 11">
                  <a:extLst>
                    <a:ext uri="{FF2B5EF4-FFF2-40B4-BE49-F238E27FC236}">
                      <a16:creationId xmlns:a16="http://schemas.microsoft.com/office/drawing/2014/main" id="{F0FE1C80-A848-435F-B8BD-62524A3985F0}"/>
                    </a:ext>
                  </a:extLst>
                </p:cNvPr>
                <p:cNvSpPr/>
                <p:nvPr/>
              </p:nvSpPr>
              <p:spPr>
                <a:xfrm>
                  <a:off x="6970293" y="2577562"/>
                  <a:ext cx="14773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chemeClr val="accent6">
                                    <a:lumMod val="50000"/>
                                  </a:schemeClr>
                                </a:solidFill>
                                <a:latin typeface="Cambria Math" panose="02040503050406030204" pitchFamily="18" charset="0"/>
                              </a:rPr>
                            </m:ctrlPr>
                          </m:sSubPr>
                          <m:e>
                            <m:r>
                              <a:rPr lang="pl-PL" b="0" i="1" smtClean="0">
                                <a:solidFill>
                                  <a:schemeClr val="accent6">
                                    <a:lumMod val="50000"/>
                                  </a:schemeClr>
                                </a:solidFill>
                                <a:latin typeface="Cambria Math" panose="02040503050406030204" pitchFamily="18" charset="0"/>
                              </a:rPr>
                              <m:t>𝑃</m:t>
                            </m:r>
                          </m:e>
                          <m:sub>
                            <m:r>
                              <a:rPr lang="pl-PL" b="0" i="1" smtClean="0">
                                <a:solidFill>
                                  <a:schemeClr val="accent6">
                                    <a:lumMod val="50000"/>
                                  </a:schemeClr>
                                </a:solidFill>
                                <a:latin typeface="Cambria Math" panose="02040503050406030204" pitchFamily="18" charset="0"/>
                              </a:rPr>
                              <m:t>2</m:t>
                            </m:r>
                          </m:sub>
                        </m:sSub>
                        <m:r>
                          <a:rPr lang="pl-PL" i="1">
                            <a:solidFill>
                              <a:schemeClr val="accent6">
                                <a:lumMod val="50000"/>
                              </a:schemeClr>
                            </a:solidFill>
                            <a:latin typeface="Cambria Math" panose="02040503050406030204" pitchFamily="18" charset="0"/>
                          </a:rPr>
                          <m:t>=(</m:t>
                        </m:r>
                        <m:sSub>
                          <m:sSubPr>
                            <m:ctrlPr>
                              <a:rPr lang="pl-PL" i="1">
                                <a:solidFill>
                                  <a:schemeClr val="accent6">
                                    <a:lumMod val="50000"/>
                                  </a:schemeClr>
                                </a:solidFill>
                                <a:latin typeface="Cambria Math" panose="02040503050406030204" pitchFamily="18" charset="0"/>
                              </a:rPr>
                            </m:ctrlPr>
                          </m:sSubPr>
                          <m:e>
                            <m:r>
                              <a:rPr lang="pl-PL" b="0" i="1" smtClean="0">
                                <a:solidFill>
                                  <a:schemeClr val="accent6">
                                    <a:lumMod val="50000"/>
                                  </a:schemeClr>
                                </a:solidFill>
                                <a:latin typeface="Cambria Math" panose="02040503050406030204" pitchFamily="18" charset="0"/>
                              </a:rPr>
                              <m:t>𝑚</m:t>
                            </m:r>
                          </m:e>
                          <m:sub>
                            <m:r>
                              <a:rPr lang="pl-PL" b="0" i="1" smtClean="0">
                                <a:solidFill>
                                  <a:schemeClr val="accent6">
                                    <a:lumMod val="50000"/>
                                  </a:schemeClr>
                                </a:solidFill>
                                <a:latin typeface="Cambria Math" panose="02040503050406030204" pitchFamily="18" charset="0"/>
                              </a:rPr>
                              <m:t>2</m:t>
                            </m:r>
                          </m:sub>
                        </m:sSub>
                        <m:r>
                          <a:rPr lang="pl-PL">
                            <a:solidFill>
                              <a:schemeClr val="accent6">
                                <a:lumMod val="50000"/>
                              </a:schemeClr>
                            </a:solidFill>
                            <a:latin typeface="Cambria Math" panose="02040503050406030204" pitchFamily="18" charset="0"/>
                          </a:rPr>
                          <m:t>,</m:t>
                        </m:r>
                        <m:r>
                          <a:rPr lang="pl-PL" b="0" i="0" smtClean="0">
                            <a:solidFill>
                              <a:schemeClr val="accent6">
                                <a:lumMod val="50000"/>
                              </a:schemeClr>
                            </a:solidFill>
                            <a:latin typeface="Cambria Math" panose="02040503050406030204" pitchFamily="18" charset="0"/>
                          </a:rPr>
                          <m:t>0</m:t>
                        </m:r>
                        <m:r>
                          <a:rPr lang="pl-PL">
                            <a:solidFill>
                              <a:schemeClr val="accent6">
                                <a:lumMod val="50000"/>
                              </a:schemeClr>
                            </a:solidFill>
                            <a:latin typeface="Cambria Math" panose="02040503050406030204" pitchFamily="18" charset="0"/>
                          </a:rPr>
                          <m:t>)</m:t>
                        </m:r>
                      </m:oMath>
                    </m:oMathPara>
                  </a14:m>
                  <a:endParaRPr lang="pl-PL" dirty="0"/>
                </a:p>
              </p:txBody>
            </p:sp>
          </mc:Choice>
          <mc:Fallback xmlns="">
            <p:sp>
              <p:nvSpPr>
                <p:cNvPr id="12" name="Prostokąt 11">
                  <a:extLst>
                    <a:ext uri="{FF2B5EF4-FFF2-40B4-BE49-F238E27FC236}">
                      <a16:creationId xmlns:a16="http://schemas.microsoft.com/office/drawing/2014/main" id="{F0FE1C80-A848-435F-B8BD-62524A3985F0}"/>
                    </a:ext>
                  </a:extLst>
                </p:cNvPr>
                <p:cNvSpPr>
                  <a:spLocks noRot="1" noChangeAspect="1" noMove="1" noResize="1" noEditPoints="1" noAdjustHandles="1" noChangeArrowheads="1" noChangeShapeType="1" noTextEdit="1"/>
                </p:cNvSpPr>
                <p:nvPr/>
              </p:nvSpPr>
              <p:spPr>
                <a:xfrm>
                  <a:off x="6970293" y="2577562"/>
                  <a:ext cx="1477392" cy="369332"/>
                </a:xfrm>
                <a:prstGeom prst="rect">
                  <a:avLst/>
                </a:prstGeom>
                <a:blipFill>
                  <a:blip r:embed="rId7"/>
                  <a:stretch>
                    <a:fillRect b="-14754"/>
                  </a:stretch>
                </a:blipFill>
              </p:spPr>
              <p:txBody>
                <a:bodyPr/>
                <a:lstStyle/>
                <a:p>
                  <a:r>
                    <a:rPr lang="en-GB">
                      <a:noFill/>
                    </a:rPr>
                    <a:t> </a:t>
                  </a:r>
                </a:p>
              </p:txBody>
            </p:sp>
          </mc:Fallback>
        </mc:AlternateContent>
        <p:sp>
          <p:nvSpPr>
            <p:cNvPr id="13" name="Owal 12">
              <a:extLst>
                <a:ext uri="{FF2B5EF4-FFF2-40B4-BE49-F238E27FC236}">
                  <a16:creationId xmlns:a16="http://schemas.microsoft.com/office/drawing/2014/main" id="{B0943C21-97CA-427E-A52B-35548E689076}"/>
                </a:ext>
              </a:extLst>
            </p:cNvPr>
            <p:cNvSpPr/>
            <p:nvPr/>
          </p:nvSpPr>
          <p:spPr bwMode="auto">
            <a:xfrm>
              <a:off x="7243628" y="2489657"/>
              <a:ext cx="144016" cy="12313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l-PL" sz="1800" b="0" i="0" u="none" strike="noStrike" cap="none" normalizeH="0" baseline="0">
                <a:ln>
                  <a:noFill/>
                </a:ln>
                <a:effectLst/>
                <a:latin typeface="Arial" charset="0"/>
                <a:cs typeface="Arial Unicode MS" charset="0"/>
              </a:endParaRPr>
            </a:p>
          </p:txBody>
        </p:sp>
        <p:cxnSp>
          <p:nvCxnSpPr>
            <p:cNvPr id="15" name="Łącznik prosty ze strzałką 14">
              <a:extLst>
                <a:ext uri="{FF2B5EF4-FFF2-40B4-BE49-F238E27FC236}">
                  <a16:creationId xmlns:a16="http://schemas.microsoft.com/office/drawing/2014/main" id="{E29A6987-98F6-4055-ACFF-F61BB1351BC0}"/>
                </a:ext>
              </a:extLst>
            </p:cNvPr>
            <p:cNvCxnSpPr/>
            <p:nvPr/>
          </p:nvCxnSpPr>
          <p:spPr bwMode="auto">
            <a:xfrm flipV="1">
              <a:off x="5972363" y="2502138"/>
              <a:ext cx="911225" cy="15618"/>
            </a:xfrm>
            <a:prstGeom prst="straightConnector1">
              <a:avLst/>
            </a:prstGeom>
            <a:solidFill>
              <a:srgbClr val="00B8FF"/>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16" name="Prostokąt 15">
                <a:extLst>
                  <a:ext uri="{FF2B5EF4-FFF2-40B4-BE49-F238E27FC236}">
                    <a16:creationId xmlns:a16="http://schemas.microsoft.com/office/drawing/2014/main" id="{03170D61-253A-4300-9A3C-3B8319BB0669}"/>
                  </a:ext>
                </a:extLst>
              </p:cNvPr>
              <p:cNvSpPr/>
              <p:nvPr/>
            </p:nvSpPr>
            <p:spPr>
              <a:xfrm>
                <a:off x="423343" y="3956371"/>
                <a:ext cx="8593065" cy="2184316"/>
              </a:xfrm>
              <a:prstGeom prst="rect">
                <a:avLst/>
              </a:prstGeom>
            </p:spPr>
            <p:txBody>
              <a:bodyPr wrap="square">
                <a:spAutoFit/>
              </a:bodyPr>
              <a:lstStyle/>
              <a:p>
                <a:pPr>
                  <a:lnSpc>
                    <a:spcPct val="93000"/>
                  </a:lnSpc>
                  <a:spcBef>
                    <a:spcPts val="575"/>
                  </a:spcBef>
                  <a:spcAft>
                    <a:spcPts val="575"/>
                  </a:spcAft>
                  <a:buClr>
                    <a:srgbClr val="000000"/>
                  </a:buClr>
                  <a:buSzPct val="100000"/>
                </a:pPr>
                <a:r>
                  <a:rPr lang="pl-PL" altLang="pl-PL" sz="1600" dirty="0">
                    <a:solidFill>
                      <a:schemeClr val="tx1"/>
                    </a:solidFill>
                    <a:cs typeface="Times New Roman" panose="02020603050405020304" pitchFamily="18" charset="0"/>
                  </a:rPr>
                  <a:t>Przykłady:</a:t>
                </a:r>
              </a:p>
              <a:p>
                <a:pPr>
                  <a:lnSpc>
                    <a:spcPct val="93000"/>
                  </a:lnSpc>
                  <a:spcBef>
                    <a:spcPts val="575"/>
                  </a:spcBef>
                  <a:spcAft>
                    <a:spcPts val="575"/>
                  </a:spcAft>
                  <a:buClr>
                    <a:srgbClr val="000000"/>
                  </a:buClr>
                  <a:buSzPct val="100000"/>
                </a:pPr>
                <a:r>
                  <a:rPr lang="pl-PL" altLang="pl-PL" sz="1600" dirty="0">
                    <a:solidFill>
                      <a:schemeClr val="tx1"/>
                    </a:solidFill>
                    <a:cs typeface="Times New Roman" panose="02020603050405020304" pitchFamily="18" charset="0"/>
                  </a:rPr>
                  <a:t>	- proton o energii 100 </a:t>
                </a:r>
                <a:r>
                  <a:rPr lang="pl-PL" altLang="pl-PL" sz="1600" dirty="0" err="1">
                    <a:solidFill>
                      <a:schemeClr val="tx1"/>
                    </a:solidFill>
                    <a:cs typeface="Times New Roman" panose="02020603050405020304" pitchFamily="18" charset="0"/>
                  </a:rPr>
                  <a:t>GeV</a:t>
                </a:r>
                <a:r>
                  <a:rPr lang="pl-PL" altLang="pl-PL" sz="1600" dirty="0">
                    <a:solidFill>
                      <a:schemeClr val="tx1"/>
                    </a:solidFill>
                    <a:cs typeface="Times New Roman" panose="02020603050405020304" pitchFamily="18" charset="0"/>
                  </a:rPr>
                  <a:t> zderza się z tarczą: </a:t>
                </a:r>
                <a14:m>
                  <m:oMath xmlns:m="http://schemas.openxmlformats.org/officeDocument/2006/math">
                    <m:rad>
                      <m:radPr>
                        <m:degHide m:val="on"/>
                        <m:ctrlPr>
                          <a:rPr lang="pl-PL" sz="1600" i="1">
                            <a:solidFill>
                              <a:schemeClr val="tx1"/>
                            </a:solidFill>
                            <a:latin typeface="Cambria Math" panose="02040503050406030204" pitchFamily="18" charset="0"/>
                          </a:rPr>
                        </m:ctrlPr>
                      </m:radPr>
                      <m:deg/>
                      <m:e>
                        <m:r>
                          <a:rPr lang="pl-PL" sz="1600" i="1">
                            <a:solidFill>
                              <a:schemeClr val="tx1"/>
                            </a:solidFill>
                            <a:latin typeface="Cambria Math" panose="02040503050406030204" pitchFamily="18" charset="0"/>
                          </a:rPr>
                          <m:t>𝑠</m:t>
                        </m:r>
                      </m:e>
                    </m:rad>
                    <m:r>
                      <a:rPr lang="pl-PL" sz="1600" i="1">
                        <a:solidFill>
                          <a:schemeClr val="tx1"/>
                        </a:solidFill>
                        <a:latin typeface="Cambria Math" panose="02040503050406030204" pitchFamily="18" charset="0"/>
                      </a:rPr>
                      <m:t>=</m:t>
                    </m:r>
                    <m:rad>
                      <m:radPr>
                        <m:degHide m:val="on"/>
                        <m:ctrlPr>
                          <a:rPr lang="pl-PL" sz="1600" i="1">
                            <a:solidFill>
                              <a:schemeClr val="tx1"/>
                            </a:solidFill>
                            <a:latin typeface="Cambria Math" panose="02040503050406030204" pitchFamily="18" charset="0"/>
                          </a:rPr>
                        </m:ctrlPr>
                      </m:radPr>
                      <m:deg/>
                      <m:e>
                        <m:r>
                          <a:rPr lang="pl-PL" sz="1600" i="1">
                            <a:solidFill>
                              <a:schemeClr val="tx1"/>
                            </a:solidFill>
                            <a:latin typeface="Cambria Math" panose="02040503050406030204" pitchFamily="18" charset="0"/>
                          </a:rPr>
                          <m:t>2</m:t>
                        </m:r>
                        <m:sSub>
                          <m:sSubPr>
                            <m:ctrlPr>
                              <a:rPr lang="pl-PL" sz="1600" i="1">
                                <a:solidFill>
                                  <a:schemeClr val="tx1"/>
                                </a:solidFill>
                                <a:latin typeface="Cambria Math" panose="02040503050406030204" pitchFamily="18" charset="0"/>
                              </a:rPr>
                            </m:ctrlPr>
                          </m:sSubPr>
                          <m:e>
                            <m:r>
                              <a:rPr lang="pl-PL" sz="1600" i="1">
                                <a:solidFill>
                                  <a:schemeClr val="tx1"/>
                                </a:solidFill>
                                <a:latin typeface="Cambria Math" panose="02040503050406030204" pitchFamily="18" charset="0"/>
                              </a:rPr>
                              <m:t>𝐸</m:t>
                            </m:r>
                          </m:e>
                          <m:sub>
                            <m:r>
                              <a:rPr lang="pl-PL" sz="1600" i="1">
                                <a:solidFill>
                                  <a:schemeClr val="tx1"/>
                                </a:solidFill>
                                <a:latin typeface="Cambria Math" panose="02040503050406030204" pitchFamily="18" charset="0"/>
                              </a:rPr>
                              <m:t>𝑝</m:t>
                            </m:r>
                          </m:sub>
                        </m:sSub>
                        <m:sSub>
                          <m:sSubPr>
                            <m:ctrlPr>
                              <a:rPr lang="pl-PL" sz="1600" i="1">
                                <a:solidFill>
                                  <a:schemeClr val="tx1"/>
                                </a:solidFill>
                                <a:latin typeface="Cambria Math" panose="02040503050406030204" pitchFamily="18" charset="0"/>
                              </a:rPr>
                            </m:ctrlPr>
                          </m:sSubPr>
                          <m:e>
                            <m:r>
                              <a:rPr lang="pl-PL" sz="1600" i="1">
                                <a:solidFill>
                                  <a:schemeClr val="tx1"/>
                                </a:solidFill>
                                <a:latin typeface="Cambria Math" panose="02040503050406030204" pitchFamily="18" charset="0"/>
                              </a:rPr>
                              <m:t>𝑚</m:t>
                            </m:r>
                          </m:e>
                          <m:sub>
                            <m:r>
                              <a:rPr lang="pl-PL" sz="1600" i="1">
                                <a:solidFill>
                                  <a:schemeClr val="tx1"/>
                                </a:solidFill>
                                <a:latin typeface="Cambria Math" panose="02040503050406030204" pitchFamily="18" charset="0"/>
                              </a:rPr>
                              <m:t>𝑝</m:t>
                            </m:r>
                          </m:sub>
                        </m:sSub>
                      </m:e>
                    </m:rad>
                    <m:r>
                      <a:rPr lang="pl-PL" sz="1600" i="1">
                        <a:solidFill>
                          <a:schemeClr val="tx1"/>
                        </a:solidFill>
                        <a:latin typeface="Cambria Math" panose="02040503050406030204" pitchFamily="18" charset="0"/>
                      </a:rPr>
                      <m:t>=14</m:t>
                    </m:r>
                  </m:oMath>
                </a14:m>
                <a:r>
                  <a:rPr lang="pl-PL" altLang="pl-PL" sz="1600" dirty="0">
                    <a:solidFill>
                      <a:schemeClr val="tx1"/>
                    </a:solidFill>
                    <a:cs typeface="Times New Roman" panose="02020603050405020304" pitchFamily="18" charset="0"/>
                  </a:rPr>
                  <a:t> GeV</a:t>
                </a:r>
              </a:p>
              <a:p>
                <a:pPr>
                  <a:lnSpc>
                    <a:spcPct val="93000"/>
                  </a:lnSpc>
                  <a:spcBef>
                    <a:spcPts val="575"/>
                  </a:spcBef>
                  <a:spcAft>
                    <a:spcPts val="575"/>
                  </a:spcAft>
                  <a:buClr>
                    <a:srgbClr val="000000"/>
                  </a:buClr>
                  <a:buSzPct val="100000"/>
                </a:pPr>
                <a:r>
                  <a:rPr lang="pl-PL" altLang="pl-PL" sz="1600" dirty="0">
                    <a:solidFill>
                      <a:schemeClr val="tx1"/>
                    </a:solidFill>
                    <a:cs typeface="Times New Roman" panose="02020603050405020304" pitchFamily="18" charset="0"/>
                  </a:rPr>
                  <a:t>	- dwie wiązki 100 </a:t>
                </a:r>
                <a:r>
                  <a:rPr lang="pl-PL" altLang="pl-PL" sz="1600" dirty="0" err="1">
                    <a:solidFill>
                      <a:schemeClr val="tx1"/>
                    </a:solidFill>
                    <a:cs typeface="Times New Roman" panose="02020603050405020304" pitchFamily="18" charset="0"/>
                  </a:rPr>
                  <a:t>GeV</a:t>
                </a:r>
                <a:r>
                  <a:rPr lang="pl-PL" altLang="pl-PL" sz="1600" dirty="0">
                    <a:solidFill>
                      <a:schemeClr val="tx1"/>
                    </a:solidFill>
                    <a:cs typeface="Times New Roman" panose="02020603050405020304" pitchFamily="18" charset="0"/>
                  </a:rPr>
                  <a:t> protonów:  </a:t>
                </a:r>
                <a14:m>
                  <m:oMath xmlns:m="http://schemas.openxmlformats.org/officeDocument/2006/math">
                    <m:rad>
                      <m:radPr>
                        <m:degHide m:val="on"/>
                        <m:ctrlPr>
                          <a:rPr lang="pl-PL" sz="1600" i="1">
                            <a:solidFill>
                              <a:schemeClr val="tx1"/>
                            </a:solidFill>
                            <a:latin typeface="Cambria Math" panose="02040503050406030204" pitchFamily="18" charset="0"/>
                          </a:rPr>
                        </m:ctrlPr>
                      </m:radPr>
                      <m:deg/>
                      <m:e>
                        <m:r>
                          <a:rPr lang="pl-PL" sz="1600" i="1">
                            <a:solidFill>
                              <a:schemeClr val="tx1"/>
                            </a:solidFill>
                            <a:latin typeface="Cambria Math" panose="02040503050406030204" pitchFamily="18" charset="0"/>
                          </a:rPr>
                          <m:t>𝑠</m:t>
                        </m:r>
                      </m:e>
                    </m:rad>
                    <m:r>
                      <a:rPr lang="pl-PL" sz="1600" i="1">
                        <a:solidFill>
                          <a:schemeClr val="tx1"/>
                        </a:solidFill>
                        <a:latin typeface="Cambria Math" panose="02040503050406030204" pitchFamily="18" charset="0"/>
                      </a:rPr>
                      <m:t>=2</m:t>
                    </m:r>
                    <m:r>
                      <a:rPr lang="pl-PL" sz="1600" i="1">
                        <a:solidFill>
                          <a:schemeClr val="tx1"/>
                        </a:solidFill>
                        <a:latin typeface="Cambria Math" panose="02040503050406030204" pitchFamily="18" charset="0"/>
                      </a:rPr>
                      <m:t>𝐸</m:t>
                    </m:r>
                    <m:r>
                      <a:rPr lang="pl-PL" sz="1600" i="1">
                        <a:solidFill>
                          <a:schemeClr val="tx1"/>
                        </a:solidFill>
                        <a:latin typeface="Cambria Math" panose="02040503050406030204" pitchFamily="18" charset="0"/>
                      </a:rPr>
                      <m:t>=200</m:t>
                    </m:r>
                  </m:oMath>
                </a14:m>
                <a:r>
                  <a:rPr lang="pl-PL" altLang="pl-PL" sz="1600" dirty="0">
                    <a:solidFill>
                      <a:schemeClr val="tx1"/>
                    </a:solidFill>
                    <a:cs typeface="Times New Roman" panose="02020603050405020304" pitchFamily="18" charset="0"/>
                  </a:rPr>
                  <a:t> GeV</a:t>
                </a:r>
              </a:p>
              <a:p>
                <a:pPr>
                  <a:spcBef>
                    <a:spcPts val="575"/>
                  </a:spcBef>
                  <a:spcAft>
                    <a:spcPts val="575"/>
                  </a:spcAft>
                  <a:buClr>
                    <a:srgbClr val="000000"/>
                  </a:buClr>
                  <a:buSzPct val="100000"/>
                </a:pPr>
                <a:r>
                  <a:rPr lang="pl-PL" altLang="pl-PL" sz="1600" dirty="0">
                    <a:solidFill>
                      <a:schemeClr val="tx1"/>
                    </a:solidFill>
                    <a:cs typeface="Times New Roman" panose="02020603050405020304" pitchFamily="18" charset="0"/>
                  </a:rPr>
                  <a:t>W zderzeniach ze stałą tarczą większość energii protonu jest zmarnowana – unoszona jest jako pęd układu, a nie do produkcji nowych cząstek.</a:t>
                </a:r>
              </a:p>
              <a:p>
                <a:pPr>
                  <a:spcBef>
                    <a:spcPts val="575"/>
                  </a:spcBef>
                  <a:spcAft>
                    <a:spcPts val="575"/>
                  </a:spcAft>
                  <a:buClr>
                    <a:srgbClr val="000000"/>
                  </a:buClr>
                  <a:buSzPct val="100000"/>
                </a:pPr>
                <a:r>
                  <a:rPr lang="pl-PL" altLang="pl-PL" sz="1600" dirty="0">
                    <a:solidFill>
                      <a:schemeClr val="tx1"/>
                    </a:solidFill>
                    <a:cs typeface="Times New Roman" panose="02020603050405020304" pitchFamily="18" charset="0"/>
                  </a:rPr>
                  <a:t>Przy projektowaniu eksperymentu należy przeliczyć, co się bardziej „opłaca” ..  </a:t>
                </a:r>
              </a:p>
            </p:txBody>
          </p:sp>
        </mc:Choice>
        <mc:Fallback xmlns="">
          <p:sp>
            <p:nvSpPr>
              <p:cNvPr id="16" name="Prostokąt 15">
                <a:extLst>
                  <a:ext uri="{FF2B5EF4-FFF2-40B4-BE49-F238E27FC236}">
                    <a16:creationId xmlns:a16="http://schemas.microsoft.com/office/drawing/2014/main" id="{03170D61-253A-4300-9A3C-3B8319BB0669}"/>
                  </a:ext>
                </a:extLst>
              </p:cNvPr>
              <p:cNvSpPr>
                <a:spLocks noRot="1" noChangeAspect="1" noMove="1" noResize="1" noEditPoints="1" noAdjustHandles="1" noChangeArrowheads="1" noChangeShapeType="1" noTextEdit="1"/>
              </p:cNvSpPr>
              <p:nvPr/>
            </p:nvSpPr>
            <p:spPr>
              <a:xfrm>
                <a:off x="423343" y="3956371"/>
                <a:ext cx="8593065" cy="2184316"/>
              </a:xfrm>
              <a:prstGeom prst="rect">
                <a:avLst/>
              </a:prstGeom>
              <a:blipFill>
                <a:blip r:embed="rId8"/>
                <a:stretch>
                  <a:fillRect l="-355" t="-1676" b="-2793"/>
                </a:stretch>
              </a:blipFill>
            </p:spPr>
            <p:txBody>
              <a:bodyPr/>
              <a:lstStyle/>
              <a:p>
                <a:r>
                  <a:rPr lang="en-GB">
                    <a:noFill/>
                  </a:rPr>
                  <a:t> </a:t>
                </a:r>
              </a:p>
            </p:txBody>
          </p:sp>
        </mc:Fallback>
      </mc:AlternateContent>
    </p:spTree>
    <p:extLst>
      <p:ext uri="{BB962C8B-B14F-4D97-AF65-F5344CB8AC3E}">
        <p14:creationId xmlns:p14="http://schemas.microsoft.com/office/powerpoint/2010/main" val="1263061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stopki 1">
            <a:extLst>
              <a:ext uri="{FF2B5EF4-FFF2-40B4-BE49-F238E27FC236}">
                <a16:creationId xmlns:a16="http://schemas.microsoft.com/office/drawing/2014/main" id="{FB1CC209-8796-422E-92AA-E9B889D08559}"/>
              </a:ext>
            </a:extLst>
          </p:cNvPr>
          <p:cNvSpPr>
            <a:spLocks noGrp="1"/>
          </p:cNvSpPr>
          <p:nvPr>
            <p:ph type="ftr" sz="quarter" idx="11"/>
          </p:nvPr>
        </p:nvSpPr>
        <p:spPr/>
        <p:txBody>
          <a:bodyPr/>
          <a:lstStyle/>
          <a:p>
            <a:r>
              <a:rPr lang="pl-PL"/>
              <a:t>A.Obłąkowska-Mucha        WFIIS AGH UST Kraków</a:t>
            </a:r>
            <a:endParaRPr lang="en-US" dirty="0"/>
          </a:p>
        </p:txBody>
      </p:sp>
      <p:sp>
        <p:nvSpPr>
          <p:cNvPr id="3" name="Symbol zastępczy numeru slajdu 2">
            <a:extLst>
              <a:ext uri="{FF2B5EF4-FFF2-40B4-BE49-F238E27FC236}">
                <a16:creationId xmlns:a16="http://schemas.microsoft.com/office/drawing/2014/main" id="{FAE87C16-0411-47AC-8AEC-D0A586EFA34A}"/>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4" name="pole tekstowe 3">
            <a:extLst>
              <a:ext uri="{FF2B5EF4-FFF2-40B4-BE49-F238E27FC236}">
                <a16:creationId xmlns:a16="http://schemas.microsoft.com/office/drawing/2014/main" id="{B46DEC77-6CDD-40C8-BA8D-9F44051C378A}"/>
              </a:ext>
            </a:extLst>
          </p:cNvPr>
          <p:cNvSpPr txBox="1"/>
          <p:nvPr/>
        </p:nvSpPr>
        <p:spPr>
          <a:xfrm>
            <a:off x="1235486" y="698016"/>
            <a:ext cx="7266339" cy="400110"/>
          </a:xfrm>
          <a:prstGeom prst="rect">
            <a:avLst/>
          </a:prstGeom>
          <a:noFill/>
        </p:spPr>
        <p:txBody>
          <a:bodyPr wrap="square" rtlCol="0">
            <a:spAutoFit/>
          </a:bodyPr>
          <a:lstStyle/>
          <a:p>
            <a:r>
              <a:rPr lang="pl-PL" sz="2000" dirty="0">
                <a:solidFill>
                  <a:srgbClr val="990000"/>
                </a:solidFill>
                <a:latin typeface="Calibri" panose="020F0502020204030204" pitchFamily="34" charset="0"/>
                <a:cs typeface="Calibri" panose="020F0502020204030204" pitchFamily="34" charset="0"/>
              </a:rPr>
              <a:t>Jaki układ wybrać?</a:t>
            </a:r>
            <a:endParaRPr lang="en-GB" sz="2000" dirty="0">
              <a:solidFill>
                <a:srgbClr val="990000"/>
              </a:solidFill>
              <a:latin typeface="Calibri" panose="020F0502020204030204" pitchFamily="34" charset="0"/>
              <a:cs typeface="Calibri" panose="020F0502020204030204" pitchFamily="34" charset="0"/>
            </a:endParaRPr>
          </a:p>
        </p:txBody>
      </p:sp>
      <p:cxnSp>
        <p:nvCxnSpPr>
          <p:cNvPr id="5" name="Łącznik prosty 4">
            <a:extLst>
              <a:ext uri="{FF2B5EF4-FFF2-40B4-BE49-F238E27FC236}">
                <a16:creationId xmlns:a16="http://schemas.microsoft.com/office/drawing/2014/main" id="{D96C568E-34D4-48E9-8E66-341B34E61850}"/>
              </a:ext>
            </a:extLst>
          </p:cNvPr>
          <p:cNvCxnSpPr/>
          <p:nvPr/>
        </p:nvCxnSpPr>
        <p:spPr>
          <a:xfrm>
            <a:off x="1005142" y="1186626"/>
            <a:ext cx="6351939" cy="0"/>
          </a:xfrm>
          <a:prstGeom prst="line">
            <a:avLst/>
          </a:prstGeom>
          <a:ln w="19050">
            <a:solidFill>
              <a:srgbClr val="990000"/>
            </a:solidFill>
          </a:ln>
        </p:spPr>
        <p:style>
          <a:lnRef idx="1">
            <a:schemeClr val="accent6"/>
          </a:lnRef>
          <a:fillRef idx="0">
            <a:schemeClr val="accent6"/>
          </a:fillRef>
          <a:effectRef idx="0">
            <a:schemeClr val="accent6"/>
          </a:effectRef>
          <a:fontRef idx="minor">
            <a:schemeClr val="tx1"/>
          </a:fontRef>
        </p:style>
      </p:cxnSp>
      <p:grpSp>
        <p:nvGrpSpPr>
          <p:cNvPr id="6" name="Group 1050">
            <a:extLst>
              <a:ext uri="{FF2B5EF4-FFF2-40B4-BE49-F238E27FC236}">
                <a16:creationId xmlns:a16="http://schemas.microsoft.com/office/drawing/2014/main" id="{362BEEBF-3776-49C0-9DC9-99394EF62C69}"/>
              </a:ext>
            </a:extLst>
          </p:cNvPr>
          <p:cNvGrpSpPr>
            <a:grpSpLocks/>
          </p:cNvGrpSpPr>
          <p:nvPr/>
        </p:nvGrpSpPr>
        <p:grpSpPr bwMode="auto">
          <a:xfrm>
            <a:off x="6004086" y="2072631"/>
            <a:ext cx="2971800" cy="1722438"/>
            <a:chOff x="3288" y="597"/>
            <a:chExt cx="1872" cy="1085"/>
          </a:xfrm>
          <a:noFill/>
        </p:grpSpPr>
        <p:sp>
          <p:nvSpPr>
            <p:cNvPr id="7" name="Rectangle 1051">
              <a:extLst>
                <a:ext uri="{FF2B5EF4-FFF2-40B4-BE49-F238E27FC236}">
                  <a16:creationId xmlns:a16="http://schemas.microsoft.com/office/drawing/2014/main" id="{D8C4030C-1F28-41FC-9728-C36266A9196C}"/>
                </a:ext>
              </a:extLst>
            </p:cNvPr>
            <p:cNvSpPr>
              <a:spLocks noChangeArrowheads="1"/>
            </p:cNvSpPr>
            <p:nvPr/>
          </p:nvSpPr>
          <p:spPr bwMode="auto">
            <a:xfrm>
              <a:off x="3288" y="672"/>
              <a:ext cx="1872" cy="1008"/>
            </a:xfrm>
            <a:prstGeom prst="rect">
              <a:avLst/>
            </a:prstGeom>
            <a:gr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nl-NL"/>
            </a:p>
          </p:txBody>
        </p:sp>
        <p:sp>
          <p:nvSpPr>
            <p:cNvPr id="8" name="Line 1052">
              <a:extLst>
                <a:ext uri="{FF2B5EF4-FFF2-40B4-BE49-F238E27FC236}">
                  <a16:creationId xmlns:a16="http://schemas.microsoft.com/office/drawing/2014/main" id="{3347B75A-4D0F-48F8-80B4-55B7D57B271D}"/>
                </a:ext>
              </a:extLst>
            </p:cNvPr>
            <p:cNvSpPr>
              <a:spLocks noChangeShapeType="1"/>
            </p:cNvSpPr>
            <p:nvPr/>
          </p:nvSpPr>
          <p:spPr bwMode="auto">
            <a:xfrm flipV="1">
              <a:off x="3600" y="912"/>
              <a:ext cx="1200" cy="384"/>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nl-NL"/>
            </a:p>
          </p:txBody>
        </p:sp>
        <p:sp>
          <p:nvSpPr>
            <p:cNvPr id="9" name="Line 1053">
              <a:extLst>
                <a:ext uri="{FF2B5EF4-FFF2-40B4-BE49-F238E27FC236}">
                  <a16:creationId xmlns:a16="http://schemas.microsoft.com/office/drawing/2014/main" id="{BD56ECF7-8C92-4B7E-9AEF-F5C21B474B8B}"/>
                </a:ext>
              </a:extLst>
            </p:cNvPr>
            <p:cNvSpPr>
              <a:spLocks noChangeShapeType="1"/>
            </p:cNvSpPr>
            <p:nvPr/>
          </p:nvSpPr>
          <p:spPr bwMode="auto">
            <a:xfrm>
              <a:off x="3792" y="816"/>
              <a:ext cx="912" cy="672"/>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nl-NL"/>
            </a:p>
          </p:txBody>
        </p:sp>
        <p:sp>
          <p:nvSpPr>
            <p:cNvPr id="10" name="Line 1054">
              <a:extLst>
                <a:ext uri="{FF2B5EF4-FFF2-40B4-BE49-F238E27FC236}">
                  <a16:creationId xmlns:a16="http://schemas.microsoft.com/office/drawing/2014/main" id="{95B6279D-A02F-4211-B3E7-4937411962F5}"/>
                </a:ext>
              </a:extLst>
            </p:cNvPr>
            <p:cNvSpPr>
              <a:spLocks noChangeShapeType="1"/>
            </p:cNvSpPr>
            <p:nvPr/>
          </p:nvSpPr>
          <p:spPr bwMode="auto">
            <a:xfrm flipV="1">
              <a:off x="3648" y="768"/>
              <a:ext cx="672" cy="768"/>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nl-NL"/>
            </a:p>
          </p:txBody>
        </p:sp>
        <p:sp>
          <p:nvSpPr>
            <p:cNvPr id="11" name="Line 1055">
              <a:extLst>
                <a:ext uri="{FF2B5EF4-FFF2-40B4-BE49-F238E27FC236}">
                  <a16:creationId xmlns:a16="http://schemas.microsoft.com/office/drawing/2014/main" id="{3FDA3102-4E21-4901-B4A3-124221197ACB}"/>
                </a:ext>
              </a:extLst>
            </p:cNvPr>
            <p:cNvSpPr>
              <a:spLocks noChangeShapeType="1"/>
            </p:cNvSpPr>
            <p:nvPr/>
          </p:nvSpPr>
          <p:spPr bwMode="auto">
            <a:xfrm flipV="1">
              <a:off x="3600" y="1152"/>
              <a:ext cx="1008" cy="240"/>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nl-NL"/>
            </a:p>
          </p:txBody>
        </p:sp>
        <p:sp>
          <p:nvSpPr>
            <p:cNvPr id="12" name="Line 1056">
              <a:extLst>
                <a:ext uri="{FF2B5EF4-FFF2-40B4-BE49-F238E27FC236}">
                  <a16:creationId xmlns:a16="http://schemas.microsoft.com/office/drawing/2014/main" id="{8CB25D21-14D5-42EC-AEB0-D6489FC4A8A3}"/>
                </a:ext>
              </a:extLst>
            </p:cNvPr>
            <p:cNvSpPr>
              <a:spLocks noChangeShapeType="1"/>
            </p:cNvSpPr>
            <p:nvPr/>
          </p:nvSpPr>
          <p:spPr bwMode="auto">
            <a:xfrm>
              <a:off x="3648" y="1104"/>
              <a:ext cx="672" cy="288"/>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nl-NL"/>
            </a:p>
          </p:txBody>
        </p:sp>
        <p:sp>
          <p:nvSpPr>
            <p:cNvPr id="13" name="Text Box 1057">
              <a:extLst>
                <a:ext uri="{FF2B5EF4-FFF2-40B4-BE49-F238E27FC236}">
                  <a16:creationId xmlns:a16="http://schemas.microsoft.com/office/drawing/2014/main" id="{D3807159-1E7C-4324-90A6-F019FD852BDA}"/>
                </a:ext>
              </a:extLst>
            </p:cNvPr>
            <p:cNvSpPr txBox="1">
              <a:spLocks noChangeArrowheads="1"/>
            </p:cNvSpPr>
            <p:nvPr/>
          </p:nvSpPr>
          <p:spPr bwMode="auto">
            <a:xfrm>
              <a:off x="3606" y="597"/>
              <a:ext cx="284"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b="1" dirty="0"/>
                <a:t>m</a:t>
              </a:r>
              <a:r>
                <a:rPr lang="en-US" altLang="nl-NL" b="1" baseline="-25000" dirty="0"/>
                <a:t>1</a:t>
              </a:r>
            </a:p>
          </p:txBody>
        </p:sp>
        <p:sp>
          <p:nvSpPr>
            <p:cNvPr id="14" name="Text Box 1058">
              <a:extLst>
                <a:ext uri="{FF2B5EF4-FFF2-40B4-BE49-F238E27FC236}">
                  <a16:creationId xmlns:a16="http://schemas.microsoft.com/office/drawing/2014/main" id="{D387BA53-F6AD-49C8-B84C-B245B189D95F}"/>
                </a:ext>
              </a:extLst>
            </p:cNvPr>
            <p:cNvSpPr txBox="1">
              <a:spLocks noChangeArrowheads="1"/>
            </p:cNvSpPr>
            <p:nvPr/>
          </p:nvSpPr>
          <p:spPr bwMode="auto">
            <a:xfrm>
              <a:off x="3437" y="882"/>
              <a:ext cx="284"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b="1"/>
                <a:t>m</a:t>
              </a:r>
              <a:r>
                <a:rPr lang="en-US" altLang="nl-NL" b="1" baseline="-25000"/>
                <a:t>2</a:t>
              </a:r>
            </a:p>
          </p:txBody>
        </p:sp>
        <p:sp>
          <p:nvSpPr>
            <p:cNvPr id="15" name="Text Box 1059">
              <a:extLst>
                <a:ext uri="{FF2B5EF4-FFF2-40B4-BE49-F238E27FC236}">
                  <a16:creationId xmlns:a16="http://schemas.microsoft.com/office/drawing/2014/main" id="{EC215B40-4412-409A-8B95-4380C531884E}"/>
                </a:ext>
              </a:extLst>
            </p:cNvPr>
            <p:cNvSpPr txBox="1">
              <a:spLocks noChangeArrowheads="1"/>
            </p:cNvSpPr>
            <p:nvPr/>
          </p:nvSpPr>
          <p:spPr bwMode="auto">
            <a:xfrm>
              <a:off x="3389" y="1074"/>
              <a:ext cx="284"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b="1"/>
                <a:t>m</a:t>
              </a:r>
              <a:r>
                <a:rPr lang="en-US" altLang="nl-NL" b="1" baseline="-25000"/>
                <a:t>3</a:t>
              </a:r>
            </a:p>
          </p:txBody>
        </p:sp>
        <p:sp>
          <p:nvSpPr>
            <p:cNvPr id="16" name="Text Box 1060">
              <a:extLst>
                <a:ext uri="{FF2B5EF4-FFF2-40B4-BE49-F238E27FC236}">
                  <a16:creationId xmlns:a16="http://schemas.microsoft.com/office/drawing/2014/main" id="{11451D0F-BE00-4DA3-B0DF-68A1FEA483C3}"/>
                </a:ext>
              </a:extLst>
            </p:cNvPr>
            <p:cNvSpPr txBox="1">
              <a:spLocks noChangeArrowheads="1"/>
            </p:cNvSpPr>
            <p:nvPr/>
          </p:nvSpPr>
          <p:spPr bwMode="auto">
            <a:xfrm>
              <a:off x="3456" y="1440"/>
              <a:ext cx="284"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b="1"/>
                <a:t>m</a:t>
              </a:r>
              <a:r>
                <a:rPr lang="en-US" altLang="nl-NL" b="1" baseline="-25000"/>
                <a:t>5</a:t>
              </a:r>
            </a:p>
          </p:txBody>
        </p:sp>
        <p:sp>
          <p:nvSpPr>
            <p:cNvPr id="17" name="Text Box 1061">
              <a:extLst>
                <a:ext uri="{FF2B5EF4-FFF2-40B4-BE49-F238E27FC236}">
                  <a16:creationId xmlns:a16="http://schemas.microsoft.com/office/drawing/2014/main" id="{C5A2D531-CA72-4CC3-B7BE-5DEC3A145C49}"/>
                </a:ext>
              </a:extLst>
            </p:cNvPr>
            <p:cNvSpPr txBox="1">
              <a:spLocks noChangeArrowheads="1"/>
            </p:cNvSpPr>
            <p:nvPr/>
          </p:nvSpPr>
          <p:spPr bwMode="auto">
            <a:xfrm>
              <a:off x="3408" y="1296"/>
              <a:ext cx="336"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nl-NL" b="1"/>
                <a:t>m</a:t>
              </a:r>
              <a:r>
                <a:rPr lang="en-US" altLang="nl-NL" b="1" baseline="-25000"/>
                <a:t>4</a:t>
              </a:r>
            </a:p>
          </p:txBody>
        </p:sp>
        <p:sp>
          <p:nvSpPr>
            <p:cNvPr id="18" name="Text Box 1062">
              <a:extLst>
                <a:ext uri="{FF2B5EF4-FFF2-40B4-BE49-F238E27FC236}">
                  <a16:creationId xmlns:a16="http://schemas.microsoft.com/office/drawing/2014/main" id="{401BC38D-2F81-4DBF-821A-97FCCAB57448}"/>
                </a:ext>
              </a:extLst>
            </p:cNvPr>
            <p:cNvSpPr txBox="1">
              <a:spLocks noChangeArrowheads="1"/>
            </p:cNvSpPr>
            <p:nvPr/>
          </p:nvSpPr>
          <p:spPr bwMode="auto">
            <a:xfrm>
              <a:off x="3714" y="1488"/>
              <a:ext cx="1417" cy="194"/>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sz="1400" b="1" i="1" dirty="0">
                  <a:solidFill>
                    <a:srgbClr val="FF0000"/>
                  </a:solidFill>
                </a:rPr>
                <a:t>N particles in the Lab-frame</a:t>
              </a:r>
            </a:p>
          </p:txBody>
        </p:sp>
      </p:grpSp>
      <p:grpSp>
        <p:nvGrpSpPr>
          <p:cNvPr id="19" name="Group 1050">
            <a:extLst>
              <a:ext uri="{FF2B5EF4-FFF2-40B4-BE49-F238E27FC236}">
                <a16:creationId xmlns:a16="http://schemas.microsoft.com/office/drawing/2014/main" id="{9196E531-5714-438E-9122-18E3C01818B1}"/>
              </a:ext>
            </a:extLst>
          </p:cNvPr>
          <p:cNvGrpSpPr>
            <a:grpSpLocks/>
          </p:cNvGrpSpPr>
          <p:nvPr/>
        </p:nvGrpSpPr>
        <p:grpSpPr bwMode="auto">
          <a:xfrm>
            <a:off x="5981861" y="3982606"/>
            <a:ext cx="2971800" cy="1603375"/>
            <a:chOff x="3288" y="672"/>
            <a:chExt cx="1872" cy="1010"/>
          </a:xfrm>
          <a:noFill/>
        </p:grpSpPr>
        <p:sp>
          <p:nvSpPr>
            <p:cNvPr id="20" name="Rectangle 1051">
              <a:extLst>
                <a:ext uri="{FF2B5EF4-FFF2-40B4-BE49-F238E27FC236}">
                  <a16:creationId xmlns:a16="http://schemas.microsoft.com/office/drawing/2014/main" id="{C8AFE4EE-76FF-410B-B9F0-00310608FB61}"/>
                </a:ext>
              </a:extLst>
            </p:cNvPr>
            <p:cNvSpPr>
              <a:spLocks noChangeArrowheads="1"/>
            </p:cNvSpPr>
            <p:nvPr/>
          </p:nvSpPr>
          <p:spPr bwMode="auto">
            <a:xfrm>
              <a:off x="3288" y="672"/>
              <a:ext cx="1872" cy="1008"/>
            </a:xfrm>
            <a:prstGeom prst="rect">
              <a:avLst/>
            </a:prstGeom>
            <a:gr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nl-NL"/>
            </a:p>
          </p:txBody>
        </p:sp>
        <p:sp>
          <p:nvSpPr>
            <p:cNvPr id="21" name="Line 1052">
              <a:extLst>
                <a:ext uri="{FF2B5EF4-FFF2-40B4-BE49-F238E27FC236}">
                  <a16:creationId xmlns:a16="http://schemas.microsoft.com/office/drawing/2014/main" id="{18819DCC-6599-4088-8943-6C63043DB603}"/>
                </a:ext>
              </a:extLst>
            </p:cNvPr>
            <p:cNvSpPr>
              <a:spLocks noChangeShapeType="1"/>
            </p:cNvSpPr>
            <p:nvPr/>
          </p:nvSpPr>
          <p:spPr bwMode="auto">
            <a:xfrm flipV="1">
              <a:off x="4341" y="1009"/>
              <a:ext cx="275" cy="87"/>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nl-NL"/>
            </a:p>
          </p:txBody>
        </p:sp>
        <p:sp>
          <p:nvSpPr>
            <p:cNvPr id="22" name="Line 1053">
              <a:extLst>
                <a:ext uri="{FF2B5EF4-FFF2-40B4-BE49-F238E27FC236}">
                  <a16:creationId xmlns:a16="http://schemas.microsoft.com/office/drawing/2014/main" id="{B7DBDDC8-B11B-4813-BA9D-BF88E22582D5}"/>
                </a:ext>
              </a:extLst>
            </p:cNvPr>
            <p:cNvSpPr>
              <a:spLocks noChangeShapeType="1"/>
            </p:cNvSpPr>
            <p:nvPr/>
          </p:nvSpPr>
          <p:spPr bwMode="auto">
            <a:xfrm>
              <a:off x="4296" y="1141"/>
              <a:ext cx="96" cy="181"/>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nl-NL"/>
            </a:p>
          </p:txBody>
        </p:sp>
        <p:sp>
          <p:nvSpPr>
            <p:cNvPr id="23" name="Line 1054">
              <a:extLst>
                <a:ext uri="{FF2B5EF4-FFF2-40B4-BE49-F238E27FC236}">
                  <a16:creationId xmlns:a16="http://schemas.microsoft.com/office/drawing/2014/main" id="{EC82824B-AE5E-4B9E-9D35-6FB277617480}"/>
                </a:ext>
              </a:extLst>
            </p:cNvPr>
            <p:cNvSpPr>
              <a:spLocks noChangeShapeType="1"/>
            </p:cNvSpPr>
            <p:nvPr/>
          </p:nvSpPr>
          <p:spPr bwMode="auto">
            <a:xfrm flipV="1">
              <a:off x="4243" y="914"/>
              <a:ext cx="53" cy="144"/>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nl-NL"/>
            </a:p>
          </p:txBody>
        </p:sp>
        <p:sp>
          <p:nvSpPr>
            <p:cNvPr id="24" name="Line 1055">
              <a:extLst>
                <a:ext uri="{FF2B5EF4-FFF2-40B4-BE49-F238E27FC236}">
                  <a16:creationId xmlns:a16="http://schemas.microsoft.com/office/drawing/2014/main" id="{B09C4AB8-5726-4E3D-AEEA-7D9D3E802D30}"/>
                </a:ext>
              </a:extLst>
            </p:cNvPr>
            <p:cNvSpPr>
              <a:spLocks noChangeShapeType="1"/>
            </p:cNvSpPr>
            <p:nvPr/>
          </p:nvSpPr>
          <p:spPr bwMode="auto">
            <a:xfrm flipH="1">
              <a:off x="4087" y="1186"/>
              <a:ext cx="102" cy="116"/>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nl-NL"/>
            </a:p>
          </p:txBody>
        </p:sp>
        <p:sp>
          <p:nvSpPr>
            <p:cNvPr id="25" name="Line 1056">
              <a:extLst>
                <a:ext uri="{FF2B5EF4-FFF2-40B4-BE49-F238E27FC236}">
                  <a16:creationId xmlns:a16="http://schemas.microsoft.com/office/drawing/2014/main" id="{790157CB-ECE6-4F80-A3B1-9AEE8EB6D7FF}"/>
                </a:ext>
              </a:extLst>
            </p:cNvPr>
            <p:cNvSpPr>
              <a:spLocks noChangeShapeType="1"/>
            </p:cNvSpPr>
            <p:nvPr/>
          </p:nvSpPr>
          <p:spPr bwMode="auto">
            <a:xfrm flipH="1" flipV="1">
              <a:off x="3887" y="965"/>
              <a:ext cx="259" cy="105"/>
            </a:xfrm>
            <a:prstGeom prst="line">
              <a:avLst/>
            </a:prstGeom>
            <a:grpFill/>
            <a:ln w="38100">
              <a:solidFill>
                <a:srgbClr val="000066"/>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nl-NL"/>
            </a:p>
          </p:txBody>
        </p:sp>
        <p:sp>
          <p:nvSpPr>
            <p:cNvPr id="26" name="Text Box 1057">
              <a:extLst>
                <a:ext uri="{FF2B5EF4-FFF2-40B4-BE49-F238E27FC236}">
                  <a16:creationId xmlns:a16="http://schemas.microsoft.com/office/drawing/2014/main" id="{6B84E0BB-F364-47A7-B8C2-96AD5172D3AF}"/>
                </a:ext>
              </a:extLst>
            </p:cNvPr>
            <p:cNvSpPr txBox="1">
              <a:spLocks noChangeArrowheads="1"/>
            </p:cNvSpPr>
            <p:nvPr/>
          </p:nvSpPr>
          <p:spPr bwMode="auto">
            <a:xfrm>
              <a:off x="4347" y="1271"/>
              <a:ext cx="284"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b="1" dirty="0"/>
                <a:t>m</a:t>
              </a:r>
              <a:r>
                <a:rPr lang="en-US" altLang="nl-NL" b="1" baseline="-25000" dirty="0"/>
                <a:t>1</a:t>
              </a:r>
            </a:p>
          </p:txBody>
        </p:sp>
        <p:sp>
          <p:nvSpPr>
            <p:cNvPr id="27" name="Text Box 1058">
              <a:extLst>
                <a:ext uri="{FF2B5EF4-FFF2-40B4-BE49-F238E27FC236}">
                  <a16:creationId xmlns:a16="http://schemas.microsoft.com/office/drawing/2014/main" id="{B25DDC2E-237C-42C8-907A-B6F6A603B9B2}"/>
                </a:ext>
              </a:extLst>
            </p:cNvPr>
            <p:cNvSpPr txBox="1">
              <a:spLocks noChangeArrowheads="1"/>
            </p:cNvSpPr>
            <p:nvPr/>
          </p:nvSpPr>
          <p:spPr bwMode="auto">
            <a:xfrm>
              <a:off x="3570" y="823"/>
              <a:ext cx="284"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b="1" dirty="0"/>
                <a:t>m</a:t>
              </a:r>
              <a:r>
                <a:rPr lang="en-US" altLang="nl-NL" b="1" baseline="-25000" dirty="0"/>
                <a:t>2</a:t>
              </a:r>
            </a:p>
          </p:txBody>
        </p:sp>
        <p:sp>
          <p:nvSpPr>
            <p:cNvPr id="28" name="Text Box 1059">
              <a:extLst>
                <a:ext uri="{FF2B5EF4-FFF2-40B4-BE49-F238E27FC236}">
                  <a16:creationId xmlns:a16="http://schemas.microsoft.com/office/drawing/2014/main" id="{66E3F52C-7F4B-4828-89C6-6231E35F4817}"/>
                </a:ext>
              </a:extLst>
            </p:cNvPr>
            <p:cNvSpPr txBox="1">
              <a:spLocks noChangeArrowheads="1"/>
            </p:cNvSpPr>
            <p:nvPr/>
          </p:nvSpPr>
          <p:spPr bwMode="auto">
            <a:xfrm>
              <a:off x="4604" y="830"/>
              <a:ext cx="284"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b="1" dirty="0"/>
                <a:t>m</a:t>
              </a:r>
              <a:r>
                <a:rPr lang="en-US" altLang="nl-NL" b="1" baseline="-25000" dirty="0"/>
                <a:t>3</a:t>
              </a:r>
            </a:p>
          </p:txBody>
        </p:sp>
        <p:sp>
          <p:nvSpPr>
            <p:cNvPr id="29" name="Text Box 1060">
              <a:extLst>
                <a:ext uri="{FF2B5EF4-FFF2-40B4-BE49-F238E27FC236}">
                  <a16:creationId xmlns:a16="http://schemas.microsoft.com/office/drawing/2014/main" id="{10AFB391-F20C-4677-A7B0-B2D49229637B}"/>
                </a:ext>
              </a:extLst>
            </p:cNvPr>
            <p:cNvSpPr txBox="1">
              <a:spLocks noChangeArrowheads="1"/>
            </p:cNvSpPr>
            <p:nvPr/>
          </p:nvSpPr>
          <p:spPr bwMode="auto">
            <a:xfrm>
              <a:off x="4238" y="687"/>
              <a:ext cx="284"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b="1" dirty="0"/>
                <a:t>m</a:t>
              </a:r>
              <a:r>
                <a:rPr lang="en-US" altLang="nl-NL" b="1" baseline="-25000" dirty="0"/>
                <a:t>5</a:t>
              </a:r>
            </a:p>
          </p:txBody>
        </p:sp>
        <p:sp>
          <p:nvSpPr>
            <p:cNvPr id="30" name="Text Box 1061">
              <a:extLst>
                <a:ext uri="{FF2B5EF4-FFF2-40B4-BE49-F238E27FC236}">
                  <a16:creationId xmlns:a16="http://schemas.microsoft.com/office/drawing/2014/main" id="{3DE2ACB5-4F59-471B-8725-0AF6D23D51E5}"/>
                </a:ext>
              </a:extLst>
            </p:cNvPr>
            <p:cNvSpPr txBox="1">
              <a:spLocks noChangeArrowheads="1"/>
            </p:cNvSpPr>
            <p:nvPr/>
          </p:nvSpPr>
          <p:spPr bwMode="auto">
            <a:xfrm>
              <a:off x="3933" y="1250"/>
              <a:ext cx="336" cy="233"/>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nl-NL" b="1" dirty="0"/>
                <a:t>m</a:t>
              </a:r>
              <a:r>
                <a:rPr lang="en-US" altLang="nl-NL" b="1" baseline="-25000" dirty="0"/>
                <a:t>4</a:t>
              </a:r>
            </a:p>
          </p:txBody>
        </p:sp>
        <p:sp>
          <p:nvSpPr>
            <p:cNvPr id="31" name="Text Box 1062">
              <a:extLst>
                <a:ext uri="{FF2B5EF4-FFF2-40B4-BE49-F238E27FC236}">
                  <a16:creationId xmlns:a16="http://schemas.microsoft.com/office/drawing/2014/main" id="{BA2E2B41-7BDA-42BC-99C2-1BF8DBF6C8D9}"/>
                </a:ext>
              </a:extLst>
            </p:cNvPr>
            <p:cNvSpPr txBox="1">
              <a:spLocks noChangeArrowheads="1"/>
            </p:cNvSpPr>
            <p:nvPr/>
          </p:nvSpPr>
          <p:spPr bwMode="auto">
            <a:xfrm>
              <a:off x="3714" y="1488"/>
              <a:ext cx="1439" cy="194"/>
            </a:xfrm>
            <a:prstGeom prst="rect">
              <a:avLst/>
            </a:prstGeom>
            <a:grp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l-NL" sz="1400" b="1" i="1" dirty="0">
                  <a:solidFill>
                    <a:srgbClr val="FF0000"/>
                  </a:solidFill>
                </a:rPr>
                <a:t>N particles in the </a:t>
              </a:r>
              <a:r>
                <a:rPr lang="en-US" altLang="nl-NL" sz="1400" b="1" i="1" dirty="0" err="1">
                  <a:solidFill>
                    <a:srgbClr val="FF0000"/>
                  </a:solidFill>
                </a:rPr>
                <a:t>c.m</a:t>
              </a:r>
              <a:r>
                <a:rPr lang="en-US" altLang="nl-NL" sz="1400" b="1" i="1" dirty="0">
                  <a:solidFill>
                    <a:srgbClr val="FF0000"/>
                  </a:solidFill>
                </a:rPr>
                <a:t>. frame</a:t>
              </a:r>
            </a:p>
          </p:txBody>
        </p:sp>
      </p:grpSp>
      <p:pic>
        <p:nvPicPr>
          <p:cNvPr id="32" name="Picture 1028" descr="ED_kinematica_part_32">
            <a:extLst>
              <a:ext uri="{FF2B5EF4-FFF2-40B4-BE49-F238E27FC236}">
                <a16:creationId xmlns:a16="http://schemas.microsoft.com/office/drawing/2014/main" id="{6684F93B-8942-4C7C-803C-0D07CF0C9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850" y="1306444"/>
            <a:ext cx="4038600" cy="587375"/>
          </a:xfrm>
          <a:prstGeom prst="rect">
            <a:avLst/>
          </a:prstGeom>
          <a:noFill/>
          <a:extLst>
            <a:ext uri="{909E8E84-426E-40DD-AFC4-6F175D3DCCD1}">
              <a14:hiddenFill xmlns:a14="http://schemas.microsoft.com/office/drawing/2010/main">
                <a:solidFill>
                  <a:srgbClr val="FFFFFF"/>
                </a:solidFill>
              </a14:hiddenFill>
            </a:ext>
          </a:extLst>
        </p:spPr>
      </p:pic>
      <p:sp>
        <p:nvSpPr>
          <p:cNvPr id="33" name="pole tekstowe 32">
            <a:extLst>
              <a:ext uri="{FF2B5EF4-FFF2-40B4-BE49-F238E27FC236}">
                <a16:creationId xmlns:a16="http://schemas.microsoft.com/office/drawing/2014/main" id="{6C984E85-A755-4A6A-ABCB-7C08C8E8218D}"/>
              </a:ext>
            </a:extLst>
          </p:cNvPr>
          <p:cNvSpPr txBox="1"/>
          <p:nvPr/>
        </p:nvSpPr>
        <p:spPr>
          <a:xfrm>
            <a:off x="920118" y="1347931"/>
            <a:ext cx="2242922" cy="369332"/>
          </a:xfrm>
          <a:prstGeom prst="rect">
            <a:avLst/>
          </a:prstGeom>
          <a:noFill/>
        </p:spPr>
        <p:txBody>
          <a:bodyPr wrap="none" rtlCol="0">
            <a:spAutoFit/>
          </a:bodyPr>
          <a:lstStyle/>
          <a:p>
            <a:r>
              <a:rPr lang="pl-PL" dirty="0"/>
              <a:t>Użyteczne zależności:</a:t>
            </a:r>
            <a:endParaRPr lang="en-GB" dirty="0"/>
          </a:p>
        </p:txBody>
      </p:sp>
      <p:pic>
        <p:nvPicPr>
          <p:cNvPr id="35" name="Picture 1047" descr="ED_kinematica_part_33">
            <a:extLst>
              <a:ext uri="{FF2B5EF4-FFF2-40B4-BE49-F238E27FC236}">
                <a16:creationId xmlns:a16="http://schemas.microsoft.com/office/drawing/2014/main" id="{2638B0F0-CF62-48DA-9FED-B8ED352A2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95" y="1953484"/>
            <a:ext cx="3048002" cy="96996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41" descr="ED_kinematica_part_34">
            <a:extLst>
              <a:ext uri="{FF2B5EF4-FFF2-40B4-BE49-F238E27FC236}">
                <a16:creationId xmlns:a16="http://schemas.microsoft.com/office/drawing/2014/main" id="{944CC14D-4962-40C8-BDD3-6E987AF581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174" t="-22041"/>
          <a:stretch/>
        </p:blipFill>
        <p:spPr bwMode="auto">
          <a:xfrm>
            <a:off x="331949" y="4249567"/>
            <a:ext cx="1176339" cy="66840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41" descr="ED_kinematica_part_34">
            <a:extLst>
              <a:ext uri="{FF2B5EF4-FFF2-40B4-BE49-F238E27FC236}">
                <a16:creationId xmlns:a16="http://schemas.microsoft.com/office/drawing/2014/main" id="{4366A4D5-E4AC-470A-9937-889362D24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015" r="23958" b="1"/>
          <a:stretch/>
        </p:blipFill>
        <p:spPr bwMode="auto">
          <a:xfrm>
            <a:off x="309724" y="3489146"/>
            <a:ext cx="4751387" cy="657311"/>
          </a:xfrm>
          <a:prstGeom prst="rect">
            <a:avLst/>
          </a:prstGeom>
          <a:noFill/>
          <a:extLst>
            <a:ext uri="{909E8E84-426E-40DD-AFC4-6F175D3DCCD1}">
              <a14:hiddenFill xmlns:a14="http://schemas.microsoft.com/office/drawing/2010/main">
                <a:solidFill>
                  <a:srgbClr val="FFFFFF"/>
                </a:solidFill>
              </a14:hiddenFill>
            </a:ext>
          </a:extLst>
        </p:spPr>
      </p:pic>
      <p:sp>
        <p:nvSpPr>
          <p:cNvPr id="45" name="pole tekstowe 44">
            <a:extLst>
              <a:ext uri="{FF2B5EF4-FFF2-40B4-BE49-F238E27FC236}">
                <a16:creationId xmlns:a16="http://schemas.microsoft.com/office/drawing/2014/main" id="{1BB23BBA-96B5-451E-9D2C-86AB4D5686F7}"/>
              </a:ext>
            </a:extLst>
          </p:cNvPr>
          <p:cNvSpPr txBox="1"/>
          <p:nvPr/>
        </p:nvSpPr>
        <p:spPr>
          <a:xfrm>
            <a:off x="390230" y="3129012"/>
            <a:ext cx="1556836" cy="369332"/>
          </a:xfrm>
          <a:prstGeom prst="rect">
            <a:avLst/>
          </a:prstGeom>
          <a:noFill/>
        </p:spPr>
        <p:txBody>
          <a:bodyPr wrap="none" rtlCol="0">
            <a:spAutoFit/>
          </a:bodyPr>
          <a:lstStyle/>
          <a:p>
            <a:r>
              <a:rPr lang="pl-PL" dirty="0"/>
              <a:t>CMS „</a:t>
            </a:r>
            <a:r>
              <a:rPr lang="pl-PL" dirty="0" err="1"/>
              <a:t>boost</a:t>
            </a:r>
            <a:r>
              <a:rPr lang="pl-PL" dirty="0"/>
              <a:t>”: </a:t>
            </a:r>
            <a:endParaRPr lang="en-GB" dirty="0"/>
          </a:p>
        </p:txBody>
      </p:sp>
      <p:pic>
        <p:nvPicPr>
          <p:cNvPr id="46" name="Picture 1044" descr="ED_kinematica_part_35">
            <a:extLst>
              <a:ext uri="{FF2B5EF4-FFF2-40B4-BE49-F238E27FC236}">
                <a16:creationId xmlns:a16="http://schemas.microsoft.com/office/drawing/2014/main" id="{39206EAF-0445-4650-A771-72F96ABC5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51" y="5194950"/>
            <a:ext cx="5562600" cy="63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14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ropla">
  <a:themeElements>
    <a:clrScheme name="Papi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OM">
      <a:majorFont>
        <a:latin typeface="Calibri"/>
        <a:ea typeface=""/>
        <a:cs typeface=""/>
      </a:majorFont>
      <a:minorFont>
        <a:latin typeface="Times New Roman"/>
        <a:ea typeface=""/>
        <a:cs typeface=""/>
      </a:minorFont>
    </a:fontScheme>
    <a:fmtScheme name="Kropl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szablon_czastki" id="{23677D5A-797E-4817-AE0F-9E0068BF6F0D}" vid="{A8536CFE-267D-4BD6-93BC-55B2E986CA80}"/>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1098</TotalTime>
  <Words>2524</Words>
  <Application>Microsoft Office PowerPoint</Application>
  <PresentationFormat>Pokaz na ekranie (4:3)</PresentationFormat>
  <Paragraphs>354</Paragraphs>
  <Slides>19</Slides>
  <Notes>1</Notes>
  <HiddenSlides>0</HiddenSlides>
  <MMClips>0</MMClips>
  <ScaleCrop>false</ScaleCrop>
  <HeadingPairs>
    <vt:vector size="6" baseType="variant">
      <vt:variant>
        <vt:lpstr>Używane czcionki</vt:lpstr>
      </vt:variant>
      <vt:variant>
        <vt:i4>11</vt:i4>
      </vt:variant>
      <vt:variant>
        <vt:lpstr>Motyw</vt:lpstr>
      </vt:variant>
      <vt:variant>
        <vt:i4>1</vt:i4>
      </vt:variant>
      <vt:variant>
        <vt:lpstr>Tytuły slajdów</vt:lpstr>
      </vt:variant>
      <vt:variant>
        <vt:i4>19</vt:i4>
      </vt:variant>
    </vt:vector>
  </HeadingPairs>
  <TitlesOfParts>
    <vt:vector size="31" baseType="lpstr">
      <vt:lpstr>Arial</vt:lpstr>
      <vt:lpstr>Arial Unicode MS</vt:lpstr>
      <vt:lpstr>Calibri</vt:lpstr>
      <vt:lpstr>Calibri Light</vt:lpstr>
      <vt:lpstr>Cambria Math</vt:lpstr>
      <vt:lpstr>Consolas</vt:lpstr>
      <vt:lpstr>Courier New</vt:lpstr>
      <vt:lpstr>Symbol</vt:lpstr>
      <vt:lpstr>Tahoma</vt:lpstr>
      <vt:lpstr>Times New Roman</vt:lpstr>
      <vt:lpstr>Wingdings</vt:lpstr>
      <vt:lpstr>Kropla</vt:lpstr>
      <vt:lpstr>Cząstki elementarne i oddziaływania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Agnieszka Mucha</dc:creator>
  <cp:lastModifiedBy>Agnieszka Mucha</cp:lastModifiedBy>
  <cp:revision>20</cp:revision>
  <dcterms:created xsi:type="dcterms:W3CDTF">2019-10-07T08:01:51Z</dcterms:created>
  <dcterms:modified xsi:type="dcterms:W3CDTF">2021-03-12T16:28:25Z</dcterms:modified>
</cp:coreProperties>
</file>